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7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2" r:id="rId2"/>
    <p:sldMasterId id="2147483702" r:id="rId3"/>
    <p:sldMasterId id="2147483710" r:id="rId4"/>
    <p:sldMasterId id="2147483722" r:id="rId5"/>
    <p:sldMasterId id="2147483746" r:id="rId6"/>
    <p:sldMasterId id="2147483770" r:id="rId7"/>
    <p:sldMasterId id="2147483812" r:id="rId8"/>
    <p:sldMasterId id="2147483830" r:id="rId9"/>
  </p:sldMasterIdLst>
  <p:notesMasterIdLst>
    <p:notesMasterId r:id="rId23"/>
  </p:notesMasterIdLst>
  <p:sldIdLst>
    <p:sldId id="256" r:id="rId10"/>
    <p:sldId id="270" r:id="rId11"/>
    <p:sldId id="284" r:id="rId12"/>
    <p:sldId id="297" r:id="rId13"/>
    <p:sldId id="298" r:id="rId14"/>
    <p:sldId id="277" r:id="rId15"/>
    <p:sldId id="280" r:id="rId16"/>
    <p:sldId id="269" r:id="rId17"/>
    <p:sldId id="288" r:id="rId18"/>
    <p:sldId id="295" r:id="rId19"/>
    <p:sldId id="259" r:id="rId20"/>
    <p:sldId id="275" r:id="rId21"/>
    <p:sldId id="29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4949"/>
    <a:srgbClr val="F48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5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E50D0-FBC2-4055-9FF6-9C34441ABD4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FB7076B1-25F4-4C4A-A046-6905A66BA99D}">
      <dgm:prSet phldrT="[Текст]" custT="1"/>
      <dgm:spPr/>
      <dgm:t>
        <a:bodyPr/>
        <a:lstStyle/>
        <a:p>
          <a:pPr algn="ctr"/>
          <a:r>
            <a:rPr lang="ru-RU" sz="1600" dirty="0">
              <a:solidFill>
                <a:srgbClr val="003085"/>
              </a:solidFill>
            </a:rPr>
            <a:t>Федеральный закон </a:t>
          </a:r>
          <a:r>
            <a:rPr lang="ru-RU" sz="1600" dirty="0" smtClean="0">
              <a:solidFill>
                <a:srgbClr val="003085"/>
              </a:solidFill>
            </a:rPr>
            <a:t>от 03 июля 2016 года №238-ФЗ «О </a:t>
          </a:r>
          <a:r>
            <a:rPr lang="ru-RU" sz="1600" dirty="0">
              <a:solidFill>
                <a:srgbClr val="003085"/>
              </a:solidFill>
            </a:rPr>
            <a:t>независимой оценке квалификации</a:t>
          </a:r>
          <a:r>
            <a:rPr lang="ru-RU" sz="1600" dirty="0" smtClean="0">
              <a:solidFill>
                <a:srgbClr val="003085"/>
              </a:solidFill>
            </a:rPr>
            <a:t>»</a:t>
          </a:r>
        </a:p>
        <a:p>
          <a:pPr algn="ctr"/>
          <a:r>
            <a:rPr lang="ru-RU" sz="1600" dirty="0" smtClean="0">
              <a:solidFill>
                <a:srgbClr val="003085"/>
              </a:solidFill>
            </a:rPr>
            <a:t>Вступил в силу 1 января 2017 года </a:t>
          </a:r>
          <a:endParaRPr lang="ru-RU" sz="1600" dirty="0">
            <a:solidFill>
              <a:srgbClr val="003085"/>
            </a:solidFill>
          </a:endParaRPr>
        </a:p>
      </dgm:t>
    </dgm:pt>
    <dgm:pt modelId="{581608DB-7E25-452F-9D59-5B0FAF50DACF}" type="parTrans" cxnId="{944D02AF-F5D6-449F-88CB-CF97C372CEA7}">
      <dgm:prSet/>
      <dgm:spPr/>
      <dgm:t>
        <a:bodyPr/>
        <a:lstStyle/>
        <a:p>
          <a:endParaRPr lang="ru-RU"/>
        </a:p>
      </dgm:t>
    </dgm:pt>
    <dgm:pt modelId="{E4C7CCF2-258C-4278-ACCD-2C3BD67E72A6}" type="sibTrans" cxnId="{944D02AF-F5D6-449F-88CB-CF97C372CEA7}">
      <dgm:prSet/>
      <dgm:spPr/>
      <dgm:t>
        <a:bodyPr/>
        <a:lstStyle/>
        <a:p>
          <a:endParaRPr lang="ru-RU"/>
        </a:p>
      </dgm:t>
    </dgm:pt>
    <dgm:pt modelId="{28024726-4584-4C9F-8C1C-BEC1EFC0771C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solidFill>
                <a:srgbClr val="003085"/>
              </a:solidFill>
            </a:rPr>
            <a:t>Федеральный закон №251-ФЗ от 3 июля 2016 г. «О внесении изменений в часть вторую Налогового кодекса Российской Федерации в связи с принятием Федерального закона "О независимой оценке квалификации"» </a:t>
          </a:r>
        </a:p>
        <a:p>
          <a:pPr>
            <a:spcAft>
              <a:spcPts val="300"/>
            </a:spcAft>
          </a:pPr>
          <a:r>
            <a:rPr lang="ru-RU" sz="1600" dirty="0" smtClean="0">
              <a:solidFill>
                <a:srgbClr val="003085"/>
              </a:solidFill>
            </a:rPr>
            <a:t>предусматривает:</a:t>
          </a:r>
        </a:p>
        <a:p>
          <a:pPr>
            <a:spcAft>
              <a:spcPts val="300"/>
            </a:spcAft>
          </a:pPr>
          <a:r>
            <a:rPr lang="ru-RU" sz="1600" dirty="0" smtClean="0">
              <a:solidFill>
                <a:srgbClr val="003085"/>
              </a:solidFill>
            </a:rPr>
            <a:t>- для РАБОТОДАТЕЛЕЙ – включение в состав прочих расходов, связанных с производством и (или) реализацией, и учитываемых при налогообложении прибыли, затрат на оценку квалификации работников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003085"/>
              </a:solidFill>
            </a:rPr>
            <a:t>- для СОИСКАТЕЛЕЙ – получение социального налогового вычета</a:t>
          </a:r>
          <a:endParaRPr lang="ru-RU" sz="1600" dirty="0">
            <a:solidFill>
              <a:srgbClr val="003085"/>
            </a:solidFill>
          </a:endParaRPr>
        </a:p>
      </dgm:t>
    </dgm:pt>
    <dgm:pt modelId="{E5E75B2E-2E8F-42C8-9228-2231BC5CF19D}" type="parTrans" cxnId="{2E680F3E-D3F0-4E53-8BDC-2D8CDCE08B87}">
      <dgm:prSet/>
      <dgm:spPr/>
      <dgm:t>
        <a:bodyPr/>
        <a:lstStyle/>
        <a:p>
          <a:endParaRPr lang="ru-RU"/>
        </a:p>
      </dgm:t>
    </dgm:pt>
    <dgm:pt modelId="{3F6B4933-1732-4045-BF78-EC9E996F2347}" type="sibTrans" cxnId="{2E680F3E-D3F0-4E53-8BDC-2D8CDCE08B87}">
      <dgm:prSet/>
      <dgm:spPr/>
      <dgm:t>
        <a:bodyPr/>
        <a:lstStyle/>
        <a:p>
          <a:endParaRPr lang="ru-RU"/>
        </a:p>
      </dgm:t>
    </dgm:pt>
    <dgm:pt modelId="{84DB028B-DD0A-41AC-A3F9-08BA2CA43927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solidFill>
                <a:srgbClr val="003085"/>
              </a:solidFill>
            </a:rPr>
            <a:t>Трудовой кодекс Российской Федерации</a:t>
          </a:r>
        </a:p>
        <a:p>
          <a:pPr>
            <a:spcAft>
              <a:spcPts val="300"/>
            </a:spcAft>
          </a:pPr>
          <a:r>
            <a:rPr lang="ru-RU" sz="1600" dirty="0" smtClean="0">
              <a:solidFill>
                <a:srgbClr val="003085"/>
              </a:solidFill>
            </a:rPr>
            <a:t>предусматривает:</a:t>
          </a: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003085"/>
              </a:solidFill>
            </a:rPr>
            <a:t>- регулирование порядка направления работодателями работников на прохождение оценки квалификации, а также представление гарантий и компенсаций в период прохождения оценки квалификации</a:t>
          </a:r>
          <a:endParaRPr lang="ru-RU" sz="1600" dirty="0">
            <a:solidFill>
              <a:srgbClr val="003085"/>
            </a:solidFill>
          </a:endParaRPr>
        </a:p>
      </dgm:t>
    </dgm:pt>
    <dgm:pt modelId="{7713EB99-74EB-436E-8526-68BCF36ED427}" type="parTrans" cxnId="{2CB04145-BE6A-4B95-AB4F-54F5AEE5368F}">
      <dgm:prSet/>
      <dgm:spPr/>
      <dgm:t>
        <a:bodyPr/>
        <a:lstStyle/>
        <a:p>
          <a:endParaRPr lang="ru-RU"/>
        </a:p>
      </dgm:t>
    </dgm:pt>
    <dgm:pt modelId="{0FCAD4CF-0EB5-4048-A537-FDC3A4E766FD}" type="sibTrans" cxnId="{2CB04145-BE6A-4B95-AB4F-54F5AEE5368F}">
      <dgm:prSet/>
      <dgm:spPr/>
      <dgm:t>
        <a:bodyPr/>
        <a:lstStyle/>
        <a:p>
          <a:endParaRPr lang="ru-RU"/>
        </a:p>
      </dgm:t>
    </dgm:pt>
    <dgm:pt modelId="{5C8092BE-EA9A-4825-AF73-E5BD304E9776}" type="pres">
      <dgm:prSet presAssocID="{1A4E50D0-FBC2-4055-9FF6-9C34441ABD4A}" presName="compositeShape" presStyleCnt="0">
        <dgm:presLayoutVars>
          <dgm:dir/>
          <dgm:resizeHandles/>
        </dgm:presLayoutVars>
      </dgm:prSet>
      <dgm:spPr/>
    </dgm:pt>
    <dgm:pt modelId="{73CEFA8C-0844-44CC-8223-35C718ED6753}" type="pres">
      <dgm:prSet presAssocID="{1A4E50D0-FBC2-4055-9FF6-9C34441ABD4A}" presName="pyramid" presStyleLbl="node1" presStyleIdx="0" presStyleCnt="1" custScaleY="80896" custLinFactNeighborX="-35589" custLinFactNeighborY="3126"/>
      <dgm:spPr/>
    </dgm:pt>
    <dgm:pt modelId="{90A11FFE-7128-47E8-83CC-AB9D438E7952}" type="pres">
      <dgm:prSet presAssocID="{1A4E50D0-FBC2-4055-9FF6-9C34441ABD4A}" presName="theList" presStyleCnt="0"/>
      <dgm:spPr/>
    </dgm:pt>
    <dgm:pt modelId="{99E9D7F1-7734-4406-A6AD-D0E3B869658B}" type="pres">
      <dgm:prSet presAssocID="{FB7076B1-25F4-4C4A-A046-6905A66BA99D}" presName="aNode" presStyleLbl="fgAcc1" presStyleIdx="0" presStyleCnt="3" custScaleX="236774" custScaleY="46424" custLinFactNeighborX="25311" custLinFactNeighborY="-14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C0608-977C-4AA3-91BC-FBAC94BA5506}" type="pres">
      <dgm:prSet presAssocID="{FB7076B1-25F4-4C4A-A046-6905A66BA99D}" presName="aSpace" presStyleCnt="0"/>
      <dgm:spPr/>
    </dgm:pt>
    <dgm:pt modelId="{E222FD17-6393-4733-A3DF-B648A682790E}" type="pres">
      <dgm:prSet presAssocID="{84DB028B-DD0A-41AC-A3F9-08BA2CA43927}" presName="aNode" presStyleLbl="fgAcc1" presStyleIdx="1" presStyleCnt="3" custScaleX="232482" custLinFactNeighborX="22097" custLinFactNeighborY="70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71DEE-AD48-43C7-A6AC-2D41212D9F2A}" type="pres">
      <dgm:prSet presAssocID="{84DB028B-DD0A-41AC-A3F9-08BA2CA43927}" presName="aSpace" presStyleCnt="0"/>
      <dgm:spPr/>
    </dgm:pt>
    <dgm:pt modelId="{64233725-4736-49E8-9EB0-E5E1BC13735D}" type="pres">
      <dgm:prSet presAssocID="{28024726-4584-4C9F-8C1C-BEC1EFC0771C}" presName="aNode" presStyleLbl="fgAcc1" presStyleIdx="2" presStyleCnt="3" custScaleX="227415" custScaleY="170146" custLinFactY="10645" custLinFactNeighborX="2163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68AB-5F40-4241-9303-45865F32C7C4}" type="pres">
      <dgm:prSet presAssocID="{28024726-4584-4C9F-8C1C-BEC1EFC0771C}" presName="aSpace" presStyleCnt="0"/>
      <dgm:spPr/>
    </dgm:pt>
  </dgm:ptLst>
  <dgm:cxnLst>
    <dgm:cxn modelId="{944D02AF-F5D6-449F-88CB-CF97C372CEA7}" srcId="{1A4E50D0-FBC2-4055-9FF6-9C34441ABD4A}" destId="{FB7076B1-25F4-4C4A-A046-6905A66BA99D}" srcOrd="0" destOrd="0" parTransId="{581608DB-7E25-452F-9D59-5B0FAF50DACF}" sibTransId="{E4C7CCF2-258C-4278-ACCD-2C3BD67E72A6}"/>
    <dgm:cxn modelId="{9D3064E1-2A15-4AE1-8F1A-6E4CF3CA7051}" type="presOf" srcId="{84DB028B-DD0A-41AC-A3F9-08BA2CA43927}" destId="{E222FD17-6393-4733-A3DF-B648A682790E}" srcOrd="0" destOrd="0" presId="urn:microsoft.com/office/officeart/2005/8/layout/pyramid2"/>
    <dgm:cxn modelId="{2CB04145-BE6A-4B95-AB4F-54F5AEE5368F}" srcId="{1A4E50D0-FBC2-4055-9FF6-9C34441ABD4A}" destId="{84DB028B-DD0A-41AC-A3F9-08BA2CA43927}" srcOrd="1" destOrd="0" parTransId="{7713EB99-74EB-436E-8526-68BCF36ED427}" sibTransId="{0FCAD4CF-0EB5-4048-A537-FDC3A4E766FD}"/>
    <dgm:cxn modelId="{557508B9-C0F5-410C-A7E4-C21E53F9C312}" type="presOf" srcId="{28024726-4584-4C9F-8C1C-BEC1EFC0771C}" destId="{64233725-4736-49E8-9EB0-E5E1BC13735D}" srcOrd="0" destOrd="0" presId="urn:microsoft.com/office/officeart/2005/8/layout/pyramid2"/>
    <dgm:cxn modelId="{C6C4662E-0073-4499-8DFF-3C675E023E3B}" type="presOf" srcId="{1A4E50D0-FBC2-4055-9FF6-9C34441ABD4A}" destId="{5C8092BE-EA9A-4825-AF73-E5BD304E9776}" srcOrd="0" destOrd="0" presId="urn:microsoft.com/office/officeart/2005/8/layout/pyramid2"/>
    <dgm:cxn modelId="{DB91BFFC-6670-4EC8-8CF6-FC3EB4FAA5C1}" type="presOf" srcId="{FB7076B1-25F4-4C4A-A046-6905A66BA99D}" destId="{99E9D7F1-7734-4406-A6AD-D0E3B869658B}" srcOrd="0" destOrd="0" presId="urn:microsoft.com/office/officeart/2005/8/layout/pyramid2"/>
    <dgm:cxn modelId="{2E680F3E-D3F0-4E53-8BDC-2D8CDCE08B87}" srcId="{1A4E50D0-FBC2-4055-9FF6-9C34441ABD4A}" destId="{28024726-4584-4C9F-8C1C-BEC1EFC0771C}" srcOrd="2" destOrd="0" parTransId="{E5E75B2E-2E8F-42C8-9228-2231BC5CF19D}" sibTransId="{3F6B4933-1732-4045-BF78-EC9E996F2347}"/>
    <dgm:cxn modelId="{43B27FD1-C916-4347-809E-1232C7192791}" type="presParOf" srcId="{5C8092BE-EA9A-4825-AF73-E5BD304E9776}" destId="{73CEFA8C-0844-44CC-8223-35C718ED6753}" srcOrd="0" destOrd="0" presId="urn:microsoft.com/office/officeart/2005/8/layout/pyramid2"/>
    <dgm:cxn modelId="{B4758483-E6FE-47E9-8843-D2A03F6A53B7}" type="presParOf" srcId="{5C8092BE-EA9A-4825-AF73-E5BD304E9776}" destId="{90A11FFE-7128-47E8-83CC-AB9D438E7952}" srcOrd="1" destOrd="0" presId="urn:microsoft.com/office/officeart/2005/8/layout/pyramid2"/>
    <dgm:cxn modelId="{316A29B3-D425-4572-9348-2ED65EF58994}" type="presParOf" srcId="{90A11FFE-7128-47E8-83CC-AB9D438E7952}" destId="{99E9D7F1-7734-4406-A6AD-D0E3B869658B}" srcOrd="0" destOrd="0" presId="urn:microsoft.com/office/officeart/2005/8/layout/pyramid2"/>
    <dgm:cxn modelId="{FF14856A-8534-45BF-ACA5-036B65B6D29E}" type="presParOf" srcId="{90A11FFE-7128-47E8-83CC-AB9D438E7952}" destId="{0B1C0608-977C-4AA3-91BC-FBAC94BA5506}" srcOrd="1" destOrd="0" presId="urn:microsoft.com/office/officeart/2005/8/layout/pyramid2"/>
    <dgm:cxn modelId="{889BE4E9-FB16-4D50-A56A-1890C9C102EF}" type="presParOf" srcId="{90A11FFE-7128-47E8-83CC-AB9D438E7952}" destId="{E222FD17-6393-4733-A3DF-B648A682790E}" srcOrd="2" destOrd="0" presId="urn:microsoft.com/office/officeart/2005/8/layout/pyramid2"/>
    <dgm:cxn modelId="{B9AE428D-2115-43BC-8392-404CDCAF10A9}" type="presParOf" srcId="{90A11FFE-7128-47E8-83CC-AB9D438E7952}" destId="{37C71DEE-AD48-43C7-A6AC-2D41212D9F2A}" srcOrd="3" destOrd="0" presId="urn:microsoft.com/office/officeart/2005/8/layout/pyramid2"/>
    <dgm:cxn modelId="{F87AD3DC-9382-494A-829D-E826FB311DA8}" type="presParOf" srcId="{90A11FFE-7128-47E8-83CC-AB9D438E7952}" destId="{64233725-4736-49E8-9EB0-E5E1BC13735D}" srcOrd="4" destOrd="0" presId="urn:microsoft.com/office/officeart/2005/8/layout/pyramid2"/>
    <dgm:cxn modelId="{153F69E8-1061-4FCF-9010-8E5F0319700B}" type="presParOf" srcId="{90A11FFE-7128-47E8-83CC-AB9D438E7952}" destId="{38D968AB-5F40-4241-9303-45865F32C7C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CEFA8C-0844-44CC-8223-35C718ED6753}">
      <dsp:nvSpPr>
        <dsp:cNvPr id="0" name=""/>
        <dsp:cNvSpPr/>
      </dsp:nvSpPr>
      <dsp:spPr>
        <a:xfrm>
          <a:off x="0" y="678417"/>
          <a:ext cx="5351138" cy="432885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9D7F1-7734-4406-A6AD-D0E3B869658B}">
      <dsp:nvSpPr>
        <dsp:cNvPr id="0" name=""/>
        <dsp:cNvSpPr/>
      </dsp:nvSpPr>
      <dsp:spPr>
        <a:xfrm>
          <a:off x="2626309" y="514346"/>
          <a:ext cx="8235567" cy="56088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rgbClr val="003085"/>
              </a:solidFill>
            </a:rPr>
            <a:t>Федеральный закон </a:t>
          </a:r>
          <a:r>
            <a:rPr lang="ru-RU" sz="1600" kern="1200" dirty="0" smtClean="0">
              <a:solidFill>
                <a:srgbClr val="003085"/>
              </a:solidFill>
            </a:rPr>
            <a:t>от 03 июля 2016 года №238-ФЗ «О </a:t>
          </a:r>
          <a:r>
            <a:rPr lang="ru-RU" sz="1600" kern="1200" dirty="0">
              <a:solidFill>
                <a:srgbClr val="003085"/>
              </a:solidFill>
            </a:rPr>
            <a:t>независимой оценке квалификации</a:t>
          </a:r>
          <a:r>
            <a:rPr lang="ru-RU" sz="1600" kern="1200" dirty="0" smtClean="0">
              <a:solidFill>
                <a:srgbClr val="003085"/>
              </a:solidFill>
            </a:rPr>
            <a:t>»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3085"/>
              </a:solidFill>
            </a:rPr>
            <a:t>Вступил в силу 1 января 2017 года </a:t>
          </a:r>
          <a:endParaRPr lang="ru-RU" sz="1600" kern="1200" dirty="0">
            <a:solidFill>
              <a:srgbClr val="003085"/>
            </a:solidFill>
          </a:endParaRPr>
        </a:p>
      </dsp:txBody>
      <dsp:txXfrm>
        <a:off x="2653689" y="541726"/>
        <a:ext cx="8180807" cy="506128"/>
      </dsp:txXfrm>
    </dsp:sp>
    <dsp:sp modelId="{E222FD17-6393-4733-A3DF-B648A682790E}">
      <dsp:nvSpPr>
        <dsp:cNvPr id="0" name=""/>
        <dsp:cNvSpPr/>
      </dsp:nvSpPr>
      <dsp:spPr>
        <a:xfrm>
          <a:off x="2589161" y="1355341"/>
          <a:ext cx="8086281" cy="1208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003085"/>
              </a:solidFill>
            </a:rPr>
            <a:t>Трудовой кодекс Российской Федерации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1600" kern="1200" dirty="0" smtClean="0">
              <a:solidFill>
                <a:srgbClr val="003085"/>
              </a:solidFill>
            </a:rPr>
            <a:t>предусматривает: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003085"/>
              </a:solidFill>
            </a:rPr>
            <a:t>- регулирование порядка направления работодателями работников на прохождение оценки квалификации, а также представление гарантий и компенсаций в период прохождения оценки квалификации</a:t>
          </a:r>
          <a:endParaRPr lang="ru-RU" sz="1600" kern="1200" dirty="0">
            <a:solidFill>
              <a:srgbClr val="003085"/>
            </a:solidFill>
          </a:endParaRPr>
        </a:p>
      </dsp:txBody>
      <dsp:txXfrm>
        <a:off x="2648140" y="1414320"/>
        <a:ext cx="7968323" cy="1090228"/>
      </dsp:txXfrm>
    </dsp:sp>
    <dsp:sp modelId="{64233725-4736-49E8-9EB0-E5E1BC13735D}">
      <dsp:nvSpPr>
        <dsp:cNvPr id="0" name=""/>
        <dsp:cNvSpPr/>
      </dsp:nvSpPr>
      <dsp:spPr>
        <a:xfrm>
          <a:off x="2661178" y="2887412"/>
          <a:ext cx="7910038" cy="20556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003085"/>
              </a:solidFill>
            </a:rPr>
            <a:t>Федеральный закон №251-ФЗ от 3 июля 2016 г. «О внесении изменений в часть вторую Налогового кодекса Российской Федерации в связи с принятием Федерального закона "О независимой оценке квалификации"»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1600" kern="1200" dirty="0" smtClean="0">
              <a:solidFill>
                <a:srgbClr val="003085"/>
              </a:solidFill>
            </a:rPr>
            <a:t>предусматривает: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300"/>
            </a:spcAft>
          </a:pPr>
          <a:r>
            <a:rPr lang="ru-RU" sz="1600" kern="1200" dirty="0" smtClean="0">
              <a:solidFill>
                <a:srgbClr val="003085"/>
              </a:solidFill>
            </a:rPr>
            <a:t>- для РАБОТОДАТЕЛЕЙ – включение в состав прочих расходов, связанных с производством и (или) реализацией, и учитываемых при налогообложении прибыли, затрат на оценку квалификации работников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003085"/>
              </a:solidFill>
            </a:rPr>
            <a:t>- для СОИСКАТЕЛЕЙ – получение социального налогового вычета</a:t>
          </a:r>
          <a:endParaRPr lang="ru-RU" sz="1600" kern="1200" dirty="0">
            <a:solidFill>
              <a:srgbClr val="003085"/>
            </a:solidFill>
          </a:endParaRPr>
        </a:p>
      </dsp:txBody>
      <dsp:txXfrm>
        <a:off x="2761528" y="2987762"/>
        <a:ext cx="7709338" cy="1854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06BB7-3A39-41A2-8E5F-FF99A4F6B154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968A5-F389-49CB-8EA4-5E1A14D1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91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05738-9D5B-4AF5-82CC-F04C9A04A4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43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38654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29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3" y="7618"/>
            <a:ext cx="12188952" cy="6850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4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99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72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42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3" y="7618"/>
            <a:ext cx="12188952" cy="6850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485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750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1" i="1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3574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731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481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3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58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31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343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824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70664" cy="731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9771" y="2043506"/>
            <a:ext cx="5336540" cy="360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43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282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521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286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4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70664" cy="731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9771" y="2043506"/>
            <a:ext cx="5336540" cy="360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99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3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073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211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26.12.18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78240" y="6377940"/>
            <a:ext cx="2804160" cy="276999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4149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922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7367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70664" cy="731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9771" y="2043506"/>
            <a:ext cx="5336540" cy="360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455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544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985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905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6992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70664" cy="7315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9771" y="2043506"/>
            <a:ext cx="5336540" cy="3604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7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541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710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451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6347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272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16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738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2425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9884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8054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23" y="7618"/>
            <a:ext cx="12188952" cy="6850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867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0506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984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90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74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30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63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4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598" y="19939"/>
            <a:ext cx="1140480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4611" y="3215639"/>
            <a:ext cx="11542776" cy="335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5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598" y="19939"/>
            <a:ext cx="1140480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4611" y="3215639"/>
            <a:ext cx="11542776" cy="335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598" y="19939"/>
            <a:ext cx="1140480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1F5F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4611" y="3215639"/>
            <a:ext cx="11542776" cy="335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1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94309"/>
            <a:ext cx="5311775" cy="77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27833" y="2803440"/>
            <a:ext cx="7959725" cy="3078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1">
                <a:solidFill>
                  <a:srgbClr val="FF0000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2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94309"/>
            <a:ext cx="5311775" cy="77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0217" y="3211893"/>
            <a:ext cx="11551564" cy="335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8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94309"/>
            <a:ext cx="5311775" cy="77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0217" y="3211893"/>
            <a:ext cx="11551564" cy="335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1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842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94309"/>
            <a:ext cx="5311775" cy="77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0217" y="3211893"/>
            <a:ext cx="11551564" cy="335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4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94309"/>
            <a:ext cx="5311775" cy="771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0217" y="3211893"/>
            <a:ext cx="11551564" cy="3357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F665D-ED45-4E9A-AC2A-CBE89D3F840F}" type="datetimeFigureOut">
              <a:rPr lang="ru-RU" smtClean="0"/>
              <a:t>26.12.18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727B-62BF-4D47-95F5-9D81281FE9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g"/><Relationship Id="rId3" Type="http://schemas.openxmlformats.org/officeDocument/2006/relationships/image" Target="../media/image34.png"/><Relationship Id="rId7" Type="http://schemas.openxmlformats.org/officeDocument/2006/relationships/image" Target="../media/image38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.jp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044" y="632178"/>
            <a:ext cx="106567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1">
                    <a:lumMod val="50000"/>
                  </a:schemeClr>
                </a:solidFill>
              </a:rPr>
              <a:t>Независимая оценка квалификации</a:t>
            </a:r>
          </a:p>
          <a:p>
            <a:pPr algn="ctr"/>
            <a:endParaRPr lang="ru-RU" sz="4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Нормативная база, основные сведения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97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30568"/>
            <a:ext cx="12192000" cy="886141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607566" y="21463"/>
            <a:ext cx="5530850" cy="390748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 marR="5080" indent="211454">
              <a:lnSpc>
                <a:spcPts val="2450"/>
              </a:lnSpc>
              <a:spcBef>
                <a:spcPts val="54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Проблемы внедрения: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771" y="868807"/>
            <a:ext cx="658875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C00000"/>
                </a:solidFill>
                <a:latin typeface="Arial"/>
                <a:cs typeface="Arial"/>
              </a:rPr>
              <a:t>ОБЪЕКТИВНЫЕ</a:t>
            </a:r>
            <a:r>
              <a:rPr sz="3600" b="1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600" b="1" spc="-20" dirty="0">
                <a:solidFill>
                  <a:srgbClr val="C00000"/>
                </a:solidFill>
                <a:latin typeface="Arial"/>
                <a:cs typeface="Arial"/>
              </a:rPr>
              <a:t>ПРОБЛЕМЫ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2"/>
          </p:nvPr>
        </p:nvSpPr>
        <p:spPr>
          <a:xfrm>
            <a:off x="99770" y="2043506"/>
            <a:ext cx="11745865" cy="31367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7205" indent="-3429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Образовательная организация может являться только базой проведения независимой оценки</a:t>
            </a:r>
          </a:p>
          <a:p>
            <a:pPr marL="497205" indent="-3429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Высокие требования к материальной базе; только лучшие учебные заведения смогут стать базой для оценки (устанавливаются Советом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профквалификаций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497205" indent="-3429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Высокая стоимость независимой оценки (на кого ложатся эти затраты?)</a:t>
            </a:r>
          </a:p>
          <a:p>
            <a:pPr marL="497205" indent="-3429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ракетно-космической отрасли во большинстве случаем имеется необходимость «штучных» специалистов и рабочих, а не потока одинаковых соискателей (процедура будет ещё более дорогой).</a:t>
            </a:r>
          </a:p>
          <a:p>
            <a:pPr marL="497205" indent="-342900">
              <a:lnSpc>
                <a:spcPct val="100000"/>
              </a:lnSpc>
              <a:spcBef>
                <a:spcPts val="100"/>
              </a:spcBef>
              <a:buAutoNum type="arabicPeriod"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Отсутствие требований Трудового кодекса по обязательной независимой оценке соискателей при трудоустройстве.</a:t>
            </a:r>
          </a:p>
          <a:p>
            <a:pPr marL="497205" indent="-342900">
              <a:lnSpc>
                <a:spcPct val="100000"/>
              </a:lnSpc>
              <a:spcBef>
                <a:spcPts val="100"/>
              </a:spcBef>
              <a:buAutoNum type="arabicPeriod"/>
            </a:pPr>
            <a:endParaRPr lang="ru-RU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97205" indent="-342900">
              <a:lnSpc>
                <a:spcPct val="100000"/>
              </a:lnSpc>
              <a:spcBef>
                <a:spcPts val="100"/>
              </a:spcBef>
              <a:buAutoNum type="arabicPeriod"/>
            </a:pPr>
            <a:endParaRPr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96878" y="6427114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cs typeface="Calibri"/>
              </a:rPr>
              <a:t>24</a:t>
            </a:r>
            <a:endParaRPr sz="12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57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6"/>
          <p:cNvSpPr/>
          <p:nvPr/>
        </p:nvSpPr>
        <p:spPr>
          <a:xfrm>
            <a:off x="9173610" y="4856115"/>
            <a:ext cx="2670048" cy="1882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555171" y="3145971"/>
            <a:ext cx="11288487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316865" algn="l"/>
                <a:tab pos="1527175" algn="l"/>
                <a:tab pos="2341245" algn="l"/>
                <a:tab pos="3146425" algn="l"/>
                <a:tab pos="3451225" algn="l"/>
                <a:tab pos="4827270" algn="l"/>
                <a:tab pos="5150485" algn="l"/>
                <a:tab pos="6000750" algn="l"/>
                <a:tab pos="8299450" algn="l"/>
                <a:tab pos="9269095" algn="l"/>
                <a:tab pos="9729470" algn="l"/>
              </a:tabLst>
            </a:pP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1	</a:t>
            </a:r>
            <a:r>
              <a:rPr b="1" spc="-20" dirty="0">
                <a:solidFill>
                  <a:srgbClr val="C00000"/>
                </a:solidFill>
                <a:latin typeface="Arial"/>
                <a:cs typeface="Arial"/>
              </a:rPr>
              <a:t>января	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2017	</a:t>
            </a:r>
            <a:r>
              <a:rPr b="1" spc="-20" dirty="0">
                <a:solidFill>
                  <a:srgbClr val="C00000"/>
                </a:solidFill>
                <a:latin typeface="Arial"/>
                <a:cs typeface="Arial"/>
              </a:rPr>
              <a:t>года	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–	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вступил	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в	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силу	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Федеральный	</a:t>
            </a:r>
            <a:r>
              <a:rPr b="1" spc="-20" dirty="0">
                <a:solidFill>
                  <a:srgbClr val="001F5F"/>
                </a:solidFill>
                <a:latin typeface="Arial"/>
                <a:cs typeface="Arial"/>
              </a:rPr>
              <a:t>закон	</a:t>
            </a:r>
            <a:r>
              <a:rPr b="1" spc="-35" dirty="0">
                <a:solidFill>
                  <a:srgbClr val="001F5F"/>
                </a:solidFill>
                <a:latin typeface="Arial"/>
                <a:cs typeface="Arial"/>
              </a:rPr>
              <a:t>от	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03.07.2016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/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№238-ФЗ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"О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независимой 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оценке</a:t>
            </a:r>
            <a:r>
              <a:rPr b="1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квалификации"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algn="just">
              <a:spcBef>
                <a:spcPts val="1200"/>
              </a:spcBef>
            </a:pPr>
            <a:r>
              <a:rPr b="1" spc="-70" dirty="0">
                <a:solidFill>
                  <a:srgbClr val="C00000"/>
                </a:solidFill>
                <a:latin typeface="Arial"/>
                <a:cs typeface="Arial"/>
              </a:rPr>
              <a:t>11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апреля 2017 </a:t>
            </a:r>
            <a:r>
              <a:rPr b="1" spc="-20" dirty="0">
                <a:solidFill>
                  <a:srgbClr val="C00000"/>
                </a:solidFill>
                <a:latin typeface="Arial"/>
                <a:cs typeface="Arial"/>
              </a:rPr>
              <a:t>года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–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Поручение Президиума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Совета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при 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Президенте  </a:t>
            </a:r>
            <a:r>
              <a:rPr b="1" spc="-20" dirty="0">
                <a:solidFill>
                  <a:srgbClr val="001F5F"/>
                </a:solidFill>
                <a:latin typeface="Arial"/>
                <a:cs typeface="Arial"/>
              </a:rPr>
              <a:t>Российской 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Федерации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по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стратегическому 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развитию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и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приоритетным  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проектам: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организация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с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2018 </a:t>
            </a:r>
            <a:r>
              <a:rPr b="1" spc="-20" dirty="0">
                <a:solidFill>
                  <a:srgbClr val="001F5F"/>
                </a:solidFill>
                <a:latin typeface="Arial"/>
                <a:cs typeface="Arial"/>
              </a:rPr>
              <a:t>года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эксперимента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по </a:t>
            </a:r>
            <a:r>
              <a:rPr b="1" spc="-20" dirty="0">
                <a:solidFill>
                  <a:srgbClr val="001F5F"/>
                </a:solidFill>
                <a:latin typeface="Arial"/>
                <a:cs typeface="Arial"/>
              </a:rPr>
              <a:t>прохождению 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обучающимися </a:t>
            </a:r>
            <a:r>
              <a:rPr b="1" spc="-25" dirty="0">
                <a:solidFill>
                  <a:srgbClr val="001F5F"/>
                </a:solidFill>
                <a:latin typeface="Arial"/>
                <a:cs typeface="Arial"/>
              </a:rPr>
              <a:t>колледжей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независимой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оценки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квалификации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(НОК), в  </a:t>
            </a:r>
            <a:r>
              <a:rPr b="1" spc="-35" dirty="0">
                <a:solidFill>
                  <a:srgbClr val="001F5F"/>
                </a:solidFill>
                <a:latin typeface="Arial"/>
                <a:cs typeface="Arial"/>
              </a:rPr>
              <a:t>том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числе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с </a:t>
            </a:r>
            <a:r>
              <a:rPr b="1" spc="-20" dirty="0">
                <a:solidFill>
                  <a:srgbClr val="001F5F"/>
                </a:solidFill>
                <a:latin typeface="Arial"/>
                <a:cs typeface="Arial"/>
              </a:rPr>
              <a:t>привлечением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средств</a:t>
            </a:r>
            <a:r>
              <a:rPr b="1" spc="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20" dirty="0">
                <a:solidFill>
                  <a:srgbClr val="001F5F"/>
                </a:solidFill>
                <a:latin typeface="Arial"/>
                <a:cs typeface="Arial"/>
              </a:rPr>
              <a:t>работодателей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algn="just">
              <a:spcBef>
                <a:spcPts val="1205"/>
              </a:spcBef>
            </a:pP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1 </a:t>
            </a:r>
            <a:r>
              <a:rPr b="1" spc="-20" dirty="0">
                <a:solidFill>
                  <a:srgbClr val="C00000"/>
                </a:solidFill>
                <a:latin typeface="Arial"/>
                <a:cs typeface="Arial"/>
              </a:rPr>
              <a:t>марта </a:t>
            </a:r>
            <a:r>
              <a:rPr b="1" dirty="0">
                <a:solidFill>
                  <a:srgbClr val="C00000"/>
                </a:solidFill>
                <a:latin typeface="Arial"/>
                <a:cs typeface="Arial"/>
              </a:rPr>
              <a:t>2018 </a:t>
            </a:r>
            <a:r>
              <a:rPr b="1" spc="-20" dirty="0">
                <a:solidFill>
                  <a:srgbClr val="C00000"/>
                </a:solidFill>
                <a:latin typeface="Arial"/>
                <a:cs typeface="Arial"/>
              </a:rPr>
              <a:t>года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–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старт </a:t>
            </a:r>
            <a:r>
              <a:rPr b="1" spc="-20" dirty="0">
                <a:solidFill>
                  <a:srgbClr val="001F5F"/>
                </a:solidFill>
                <a:latin typeface="Arial"/>
                <a:cs typeface="Arial"/>
              </a:rPr>
              <a:t>пилотного </a:t>
            </a:r>
            <a:r>
              <a:rPr b="1" spc="-5" dirty="0">
                <a:solidFill>
                  <a:srgbClr val="001F5F"/>
                </a:solidFill>
                <a:latin typeface="Arial"/>
                <a:cs typeface="Arial"/>
              </a:rPr>
              <a:t>проекта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по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сопряжению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аттестации 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студентов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с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независимой оценкой</a:t>
            </a:r>
            <a:r>
              <a:rPr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квалификации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8255" algn="just">
              <a:spcBef>
                <a:spcPts val="1200"/>
              </a:spcBef>
            </a:pPr>
            <a:r>
              <a:rPr b="1" dirty="0">
                <a:solidFill>
                  <a:srgbClr val="C00000"/>
                </a:solidFill>
                <a:latin typeface="Arial"/>
                <a:cs typeface="Arial"/>
              </a:rPr>
              <a:t>Июнь </a:t>
            </a:r>
            <a:r>
              <a:rPr b="1" spc="-5" dirty="0">
                <a:solidFill>
                  <a:srgbClr val="C00000"/>
                </a:solidFill>
                <a:latin typeface="Arial"/>
                <a:cs typeface="Arial"/>
              </a:rPr>
              <a:t>2018 </a:t>
            </a:r>
            <a:r>
              <a:rPr b="1" spc="-125" dirty="0">
                <a:solidFill>
                  <a:srgbClr val="C00000"/>
                </a:solidFill>
                <a:latin typeface="Arial"/>
                <a:cs typeface="Arial"/>
              </a:rPr>
              <a:t>г.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–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271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студент прошел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аттестацию путем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независимой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оценки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001F5F"/>
                </a:solidFill>
                <a:latin typeface="Arial"/>
                <a:cs typeface="Arial"/>
              </a:rPr>
              <a:t>квалификации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2192000" cy="30697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2"/>
          <p:cNvSpPr txBox="1"/>
          <p:nvPr/>
        </p:nvSpPr>
        <p:spPr>
          <a:xfrm>
            <a:off x="987742" y="54428"/>
            <a:ext cx="10216515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2617470" marR="5080" indent="-2605405">
              <a:lnSpc>
                <a:spcPts val="3460"/>
              </a:lnSpc>
              <a:spcBef>
                <a:spcPts val="535"/>
              </a:spcBef>
            </a:pPr>
            <a:r>
              <a:rPr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Первые </a:t>
            </a:r>
            <a:r>
              <a:rPr sz="3200" b="1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итоги </a:t>
            </a:r>
            <a:r>
              <a:rPr sz="32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независимой </a:t>
            </a:r>
            <a:r>
              <a:rPr sz="3200" b="1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оценки</a:t>
            </a:r>
            <a:r>
              <a:rPr sz="3200" b="1" spc="-16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квалификации  </a:t>
            </a:r>
            <a:r>
              <a:rPr sz="3200" b="1" spc="-1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выпускников</a:t>
            </a:r>
            <a:r>
              <a:rPr sz="3200" b="1" spc="-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3200" b="1" spc="-2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колледжей</a:t>
            </a:r>
            <a:endParaRPr sz="32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object 3"/>
          <p:cNvSpPr txBox="1"/>
          <p:nvPr/>
        </p:nvSpPr>
        <p:spPr>
          <a:xfrm>
            <a:off x="805514" y="1470657"/>
            <a:ext cx="10166350" cy="137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7945" algn="ctr">
              <a:spcBef>
                <a:spcPts val="100"/>
              </a:spcBef>
            </a:pPr>
            <a:r>
              <a:rPr sz="2400" i="1" spc="-15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пилотный</a:t>
            </a:r>
            <a:r>
              <a:rPr sz="2400" i="1" spc="-17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400" i="1" spc="-14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проект</a:t>
            </a:r>
            <a:r>
              <a:rPr sz="2400" i="1" spc="-12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60325" algn="ctr">
              <a:spcBef>
                <a:spcPts val="20"/>
              </a:spcBef>
            </a:pPr>
            <a:r>
              <a:rPr sz="2150" i="1" spc="-16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реализуется </a:t>
            </a:r>
            <a:r>
              <a:rPr sz="2150" i="1" spc="-14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советами </a:t>
            </a:r>
            <a:r>
              <a:rPr sz="2150" i="1" spc="-114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 </a:t>
            </a:r>
            <a:r>
              <a:rPr sz="2150" i="1" spc="-16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профессиональным</a:t>
            </a:r>
            <a:r>
              <a:rPr sz="2150" i="1" spc="-204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150" i="1" spc="-1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квалификациям</a:t>
            </a:r>
            <a:r>
              <a:rPr sz="2150" i="1" spc="-114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sz="215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marL="60325" algn="ctr"/>
            <a:r>
              <a:rPr sz="2150" i="1" spc="-14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совместно </a:t>
            </a:r>
            <a:r>
              <a:rPr sz="2150" i="1" spc="-19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 </a:t>
            </a:r>
            <a:r>
              <a:rPr sz="2150" i="1" spc="-14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субъектами </a:t>
            </a:r>
            <a:r>
              <a:rPr sz="2150" i="1" spc="-16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Российской</a:t>
            </a:r>
            <a:r>
              <a:rPr sz="2150" i="1" spc="-14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150" i="1" spc="-15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Федерации</a:t>
            </a:r>
            <a:r>
              <a:rPr sz="2150" i="1" spc="-114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sz="215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spcBef>
                <a:spcPts val="5"/>
              </a:spcBef>
            </a:pPr>
            <a:r>
              <a:rPr sz="2150" i="1" spc="-114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при </a:t>
            </a:r>
            <a:r>
              <a:rPr sz="2150" i="1" spc="-1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поддержке </a:t>
            </a:r>
            <a:r>
              <a:rPr sz="2150" i="1" spc="-10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Минтруда </a:t>
            </a:r>
            <a:r>
              <a:rPr sz="2150" i="1" spc="-18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России </a:t>
            </a:r>
            <a:r>
              <a:rPr sz="2150" i="1" spc="-12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и </a:t>
            </a:r>
            <a:r>
              <a:rPr sz="2150" i="1" spc="-14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Национального </a:t>
            </a:r>
            <a:r>
              <a:rPr sz="2150" i="1" spc="-15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агентства </a:t>
            </a:r>
            <a:r>
              <a:rPr sz="2150" i="1" spc="-13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развития</a:t>
            </a:r>
            <a:r>
              <a:rPr sz="2150" i="1" spc="-3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150" i="1" spc="-13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квалификаций</a:t>
            </a:r>
            <a:endParaRPr sz="215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39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093208" y="2627376"/>
            <a:ext cx="1830324" cy="1283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08469" y="4373117"/>
            <a:ext cx="1419225" cy="266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5265" y="3505580"/>
            <a:ext cx="1667256" cy="14005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50720" y="2407920"/>
            <a:ext cx="2552700" cy="7391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1393" y="912368"/>
            <a:ext cx="1132459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Достигнуты </a:t>
            </a:r>
            <a:r>
              <a:rPr sz="2000" spc="-10" dirty="0">
                <a:solidFill>
                  <a:srgbClr val="001F5F"/>
                </a:solidFill>
                <a:latin typeface="Arial"/>
                <a:cs typeface="Arial"/>
              </a:rPr>
              <a:t>договоренности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с </a:t>
            </a:r>
            <a:r>
              <a:rPr sz="2000" spc="-25" dirty="0">
                <a:solidFill>
                  <a:srgbClr val="001F5F"/>
                </a:solidFill>
                <a:latin typeface="Arial"/>
                <a:cs typeface="Arial"/>
              </a:rPr>
              <a:t>работодателями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о </a:t>
            </a:r>
            <a:r>
              <a:rPr sz="2000" spc="-10" dirty="0">
                <a:solidFill>
                  <a:srgbClr val="001F5F"/>
                </a:solidFill>
                <a:latin typeface="Arial"/>
                <a:cs typeface="Arial"/>
              </a:rPr>
              <a:t>возможности </a:t>
            </a:r>
            <a:r>
              <a:rPr sz="2000" b="1" spc="-20" dirty="0">
                <a:solidFill>
                  <a:srgbClr val="001F5F"/>
                </a:solidFill>
                <a:latin typeface="Arial"/>
                <a:cs typeface="Arial"/>
              </a:rPr>
              <a:t>трудоустройства</a:t>
            </a:r>
            <a:r>
              <a:rPr sz="2000" b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выпускников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 algn="ctr"/>
            <a:r>
              <a:rPr sz="2000" spc="-5" dirty="0">
                <a:solidFill>
                  <a:srgbClr val="001F5F"/>
                </a:solidFill>
                <a:latin typeface="Arial"/>
                <a:cs typeface="Arial"/>
              </a:rPr>
              <a:t>по </a:t>
            </a:r>
            <a:r>
              <a:rPr sz="2000" spc="-15" dirty="0">
                <a:solidFill>
                  <a:srgbClr val="001F5F"/>
                </a:solidFill>
                <a:latin typeface="Arial"/>
                <a:cs typeface="Arial"/>
              </a:rPr>
              <a:t>итогам </a:t>
            </a:r>
            <a:r>
              <a:rPr sz="2000" spc="-5" dirty="0">
                <a:solidFill>
                  <a:srgbClr val="001F5F"/>
                </a:solidFill>
                <a:latin typeface="Arial"/>
                <a:cs typeface="Arial"/>
              </a:rPr>
              <a:t>профессионального</a:t>
            </a:r>
            <a:r>
              <a:rPr sz="2000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1F5F"/>
                </a:solidFill>
                <a:latin typeface="Arial"/>
                <a:cs typeface="Arial"/>
              </a:rPr>
              <a:t>экзамена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877811" y="2314955"/>
            <a:ext cx="4052315" cy="10195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264907" y="3201923"/>
            <a:ext cx="1197863" cy="9448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26864" y="1850135"/>
            <a:ext cx="2638043" cy="5532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12192000" cy="812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 sz="2800" b="0" i="0" u="none" strike="noStrike" kern="0" cap="none" spc="-5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Black"/>
              </a:rPr>
              <a:t>Результаты на середину 2018 года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/>
        </p:nvSpPr>
        <p:spPr>
          <a:xfrm>
            <a:off x="2038725" y="1647436"/>
            <a:ext cx="8171736" cy="3892835"/>
          </a:xfrm>
          <a:custGeom>
            <a:avLst/>
            <a:gdLst/>
            <a:ahLst/>
            <a:cxnLst/>
            <a:rect l="0" t="0" r="0" b="0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C7D3E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9142000" y="5493750"/>
            <a:ext cx="1487400" cy="315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  <p:sp>
        <p:nvSpPr>
          <p:cNvPr id="5" name="Shape 503"/>
          <p:cNvSpPr txBox="1">
            <a:spLocks/>
          </p:cNvSpPr>
          <p:nvPr/>
        </p:nvSpPr>
        <p:spPr>
          <a:xfrm>
            <a:off x="2639402" y="218557"/>
            <a:ext cx="65937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algn="ctr"/>
            <a:r>
              <a:rPr lang="ru-RU" sz="4000" dirty="0">
                <a:solidFill>
                  <a:srgbClr val="FF98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592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9688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 txBox="1"/>
          <p:nvPr/>
        </p:nvSpPr>
        <p:spPr>
          <a:xfrm>
            <a:off x="11401170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3</a:t>
            </a:r>
            <a:endParaRPr sz="120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319783" y="258354"/>
            <a:ext cx="36906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sz="2800" spc="-10" dirty="0">
                <a:solidFill>
                  <a:schemeClr val="accent1">
                    <a:lumMod val="75000"/>
                  </a:schemeClr>
                </a:solidFill>
              </a:rPr>
              <a:t>это</a:t>
            </a:r>
            <a:r>
              <a:rPr sz="2800" spc="-3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sz="2800" spc="-10" dirty="0">
                <a:solidFill>
                  <a:schemeClr val="accent1">
                    <a:lumMod val="75000"/>
                  </a:schemeClr>
                </a:solidFill>
              </a:rPr>
              <a:t>устроено?</a:t>
            </a:r>
            <a:endParaRPr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4339" y="1920061"/>
            <a:ext cx="572198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334010" indent="3175" algn="ctr">
              <a:spcBef>
                <a:spcPts val="100"/>
              </a:spcBef>
            </a:pP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Совмещаются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процедуры итоговой  аттестации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и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независимой оценки 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квалификации</a:t>
            </a:r>
            <a:r>
              <a:rPr sz="2400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(профессиональный  экзамен).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algn="ctr">
              <a:spcBef>
                <a:spcPts val="5"/>
              </a:spcBef>
            </a:pP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Выпускники, </a:t>
            </a:r>
            <a:r>
              <a:rPr sz="2400" spc="-10" dirty="0">
                <a:solidFill>
                  <a:srgbClr val="001F5F"/>
                </a:solidFill>
                <a:latin typeface="Arial"/>
                <a:cs typeface="Arial"/>
              </a:rPr>
              <a:t>успешно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сдавшие</a:t>
            </a:r>
            <a:r>
              <a:rPr sz="2400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экзамен,  </a:t>
            </a:r>
            <a:r>
              <a:rPr sz="2400" spc="-20" dirty="0">
                <a:solidFill>
                  <a:srgbClr val="001F5F"/>
                </a:solidFill>
                <a:latin typeface="Arial"/>
                <a:cs typeface="Arial"/>
              </a:rPr>
              <a:t>получают </a:t>
            </a:r>
            <a:r>
              <a:rPr sz="2400" spc="-15" dirty="0">
                <a:solidFill>
                  <a:srgbClr val="001F5F"/>
                </a:solidFill>
                <a:latin typeface="Arial"/>
                <a:cs typeface="Arial"/>
              </a:rPr>
              <a:t>два</a:t>
            </a:r>
            <a:r>
              <a:rPr sz="2400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Arial"/>
                <a:cs typeface="Arial"/>
              </a:rPr>
              <a:t>документа: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86055" marR="175895" indent="2540" algn="ctr"/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диплом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о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среднем  профессиональном образовании</a:t>
            </a:r>
            <a:r>
              <a:rPr sz="24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и  </a:t>
            </a:r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свидетельство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квалификации.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19783" y="1801367"/>
            <a:ext cx="1926336" cy="33055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80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30568"/>
            <a:ext cx="12192000" cy="886141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475712"/>
              </p:ext>
            </p:extLst>
          </p:nvPr>
        </p:nvGraphicFramePr>
        <p:xfrm>
          <a:off x="544512" y="901700"/>
          <a:ext cx="11161395" cy="5275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46775"/>
                <a:gridCol w="5214620"/>
              </a:tblGrid>
              <a:tr h="3963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ГИА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НОК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103759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Федеральный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закон 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от</a:t>
                      </a:r>
                      <a:r>
                        <a:rPr sz="2000" b="1" spc="-6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29.12.2012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 marR="473075">
                        <a:lnSpc>
                          <a:spcPct val="100000"/>
                        </a:lnSpc>
                        <a:tabLst>
                          <a:tab pos="1468120" algn="l"/>
                        </a:tabLst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273-ФЗ	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«Об образовании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2000" b="1" spc="-1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Российской 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Федерации»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08634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Федеральный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закон 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03.07.2016</a:t>
                      </a:r>
                      <a:r>
                        <a:rPr sz="2000" b="1" spc="-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№  238-ФЗ «О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независимой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оценке  </a:t>
                      </a:r>
                      <a:r>
                        <a:rPr sz="2000" b="1" spc="-5" dirty="0" err="1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квалификации</a:t>
                      </a:r>
                      <a:r>
                        <a:rPr sz="2000" b="1" spc="-5" dirty="0" smtClean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»</a:t>
                      </a:r>
                      <a:r>
                        <a:rPr lang="ru-RU" sz="2000" b="1" spc="-5" dirty="0" smtClean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(с 01.01.2017 г.)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1920620">
                <a:tc>
                  <a:txBody>
                    <a:bodyPr/>
                    <a:lstStyle/>
                    <a:p>
                      <a:pPr marL="91440" marR="161290" algn="just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ФГОС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СПО, в </a:t>
                      </a:r>
                      <a:r>
                        <a:rPr sz="20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т.ч.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топ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50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перспективных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 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востребованных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на рынке 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труда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профессий 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специальностей,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требующих</a:t>
                      </a:r>
                      <a:r>
                        <a:rPr sz="20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СПО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Постановление Правительства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РФ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от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ноября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2016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года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2000" b="1" spc="-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1204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2075" marR="22352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«Об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утверждении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Правил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проведения 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центром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оценки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квалификаций  независимой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оценки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квалификации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в 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форме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профессионального</a:t>
                      </a: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экзамена»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92068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Приказ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Минобрнауки</a:t>
                      </a:r>
                      <a:r>
                        <a:rPr sz="20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России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августа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2013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года </a:t>
                      </a:r>
                      <a:r>
                        <a:rPr sz="20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968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 marR="60833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«Об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утверждении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Порядка проведения 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государственной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итоговой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аттестации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 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образовательным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программам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среднего  профессионального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образования»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Приказ </a:t>
                      </a:r>
                      <a:r>
                        <a:rPr sz="20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Минтруда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России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0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от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ноября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2016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года </a:t>
                      </a:r>
                      <a:r>
                        <a:rPr sz="2000" b="1" spc="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№</a:t>
                      </a:r>
                      <a:r>
                        <a:rPr sz="20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601н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2075" marR="578485">
                        <a:lnSpc>
                          <a:spcPct val="100000"/>
                        </a:lnSpc>
                      </a:pP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«Об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утверждении </a:t>
                      </a:r>
                      <a:r>
                        <a:rPr sz="20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Положения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 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разработке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оценочных </a:t>
                      </a:r>
                      <a:r>
                        <a:rPr sz="20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средств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для 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проведения независимой </a:t>
                      </a:r>
                      <a:r>
                        <a:rPr sz="20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оценки  </a:t>
                      </a:r>
                      <a:r>
                        <a:rPr sz="20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квалификации»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7812" y="241172"/>
            <a:ext cx="5770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О </a:t>
            </a:r>
            <a:r>
              <a:rPr spc="-5" dirty="0" err="1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нормативной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</a:t>
            </a:r>
            <a:r>
              <a:rPr lang="ru-RU" spc="-5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базе</a:t>
            </a:r>
            <a:r>
              <a:rPr spc="-5" dirty="0" smtClean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</a:t>
            </a: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ГИА и</a:t>
            </a:r>
            <a:r>
              <a:rPr spc="-40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</a:t>
            </a: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НОК</a:t>
            </a:r>
          </a:p>
        </p:txBody>
      </p:sp>
    </p:spTree>
    <p:extLst>
      <p:ext uri="{BB962C8B-B14F-4D97-AF65-F5344CB8AC3E}">
        <p14:creationId xmlns:p14="http://schemas.microsoft.com/office/powerpoint/2010/main" val="86706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 3"/>
          <p:cNvSpPr txBox="1">
            <a:spLocks/>
          </p:cNvSpPr>
          <p:nvPr/>
        </p:nvSpPr>
        <p:spPr>
          <a:xfrm>
            <a:off x="8441043" y="6345181"/>
            <a:ext cx="324318" cy="365125"/>
          </a:xfrm>
          <a:prstGeom prst="rect">
            <a:avLst/>
          </a:prstGeom>
        </p:spPr>
        <p:txBody>
          <a:bodyPr vert="horz" lIns="91394" tIns="45697" rIns="91394" bIns="45697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7024" y="6491063"/>
            <a:ext cx="11298276" cy="111173"/>
          </a:xfrm>
          <a:prstGeom prst="rect">
            <a:avLst/>
          </a:prstGeom>
          <a:gradFill flip="none" rotWithShape="1">
            <a:gsLst>
              <a:gs pos="5000">
                <a:schemeClr val="accent1">
                  <a:shade val="67500"/>
                  <a:satMod val="115000"/>
                </a:schemeClr>
              </a:gs>
              <a:gs pos="68000">
                <a:schemeClr val="accent1">
                  <a:shade val="100000"/>
                  <a:satMod val="115000"/>
                  <a:lumMod val="50000"/>
                  <a:lumOff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1666768" y="6452465"/>
            <a:ext cx="509257" cy="148333"/>
          </a:xfrm>
          <a:prstGeom prst="rect">
            <a:avLst/>
          </a:prstGeom>
          <a:gradFill flip="none" rotWithShape="1">
            <a:gsLst>
              <a:gs pos="41000">
                <a:schemeClr val="accent1">
                  <a:lumMod val="78000"/>
                  <a:alpha val="42000"/>
                </a:schemeClr>
              </a:gs>
              <a:gs pos="78000">
                <a:schemeClr val="accent1">
                  <a:shade val="67500"/>
                  <a:satMod val="115000"/>
                </a:schemeClr>
              </a:gs>
              <a:gs pos="98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ятиугольник 48"/>
          <p:cNvSpPr/>
          <p:nvPr/>
        </p:nvSpPr>
        <p:spPr>
          <a:xfrm>
            <a:off x="3792" y="663922"/>
            <a:ext cx="8149367" cy="660241"/>
          </a:xfrm>
          <a:prstGeom prst="homePlate">
            <a:avLst/>
          </a:prstGeom>
          <a:gradFill>
            <a:gsLst>
              <a:gs pos="24000">
                <a:schemeClr val="accent1">
                  <a:shade val="67500"/>
                  <a:satMod val="115000"/>
                  <a:lumMod val="82000"/>
                  <a:lumOff val="18000"/>
                </a:schemeClr>
              </a:gs>
              <a:gs pos="96000">
                <a:schemeClr val="accent1">
                  <a:shade val="100000"/>
                  <a:satMod val="115000"/>
                  <a:lumMod val="18000"/>
                  <a:lumOff val="82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4" tIns="45697" rIns="91394" bIns="45697" rtlCol="0" anchor="ctr"/>
          <a:lstStyle/>
          <a:p>
            <a:pPr marL="0" lvl="1"/>
            <a:r>
              <a:rPr lang="ru-RU" dirty="0"/>
              <a:t>Нормативная правовая база</a:t>
            </a: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339208" y="994043"/>
          <a:ext cx="11430526" cy="5351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71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8" name="Rectangle 46"/>
          <p:cNvSpPr>
            <a:spLocks noChangeArrowheads="1"/>
          </p:cNvSpPr>
          <p:nvPr/>
        </p:nvSpPr>
        <p:spPr bwMode="auto">
          <a:xfrm>
            <a:off x="3793" y="-183359"/>
            <a:ext cx="184664" cy="36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07" tIns="45703" rIns="91407" bIns="45703" numCol="1" anchor="ctr" anchorCtr="0" compatLnSpc="1">
            <a:prstTxWarp prst="textNoShape">
              <a:avLst/>
            </a:prstTxWarp>
            <a:spAutoFit/>
          </a:bodyPr>
          <a:lstStyle/>
          <a:p>
            <a:pPr defTabSz="4570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ru-RU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4513" name="Полотно 77"/>
          <p:cNvGrpSpPr>
            <a:grpSpLocks/>
          </p:cNvGrpSpPr>
          <p:nvPr/>
        </p:nvGrpSpPr>
        <p:grpSpPr bwMode="auto">
          <a:xfrm>
            <a:off x="575364" y="1246767"/>
            <a:ext cx="11220396" cy="5278724"/>
            <a:chOff x="0" y="2004"/>
            <a:chExt cx="54414" cy="41273"/>
          </a:xfrm>
        </p:grpSpPr>
        <p:sp>
          <p:nvSpPr>
            <p:cNvPr id="267" name="AutoShape 100"/>
            <p:cNvSpPr>
              <a:spLocks noChangeShapeType="1"/>
            </p:cNvSpPr>
            <p:nvPr/>
          </p:nvSpPr>
          <p:spPr bwMode="auto">
            <a:xfrm flipH="1" flipV="1">
              <a:off x="28125" y="7157"/>
              <a:ext cx="12746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AutoShape 99"/>
            <p:cNvSpPr>
              <a:spLocks noChangeShapeType="1"/>
            </p:cNvSpPr>
            <p:nvPr/>
          </p:nvSpPr>
          <p:spPr bwMode="auto">
            <a:xfrm flipH="1" flipV="1">
              <a:off x="28125" y="7157"/>
              <a:ext cx="3032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AutoShape 98"/>
            <p:cNvSpPr>
              <a:spLocks noChangeShapeType="1"/>
            </p:cNvSpPr>
            <p:nvPr/>
          </p:nvSpPr>
          <p:spPr bwMode="auto">
            <a:xfrm flipV="1">
              <a:off x="17345" y="7157"/>
              <a:ext cx="10780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AutoShape 97"/>
            <p:cNvSpPr>
              <a:spLocks noChangeShapeType="1"/>
            </p:cNvSpPr>
            <p:nvPr/>
          </p:nvSpPr>
          <p:spPr bwMode="auto">
            <a:xfrm flipV="1">
              <a:off x="8685" y="7157"/>
              <a:ext cx="19440" cy="11038"/>
            </a:xfrm>
            <a:prstGeom prst="straightConnector1">
              <a:avLst/>
            </a:prstGeom>
            <a:noFill/>
            <a:ln w="9525">
              <a:solidFill>
                <a:srgbClr val="2E74B5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551" name="AutoShape 79"/>
            <p:cNvSpPr>
              <a:spLocks noChangeArrowheads="1"/>
            </p:cNvSpPr>
            <p:nvPr/>
          </p:nvSpPr>
          <p:spPr bwMode="auto">
            <a:xfrm>
              <a:off x="4766" y="2004"/>
              <a:ext cx="46705" cy="4960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НАЦИОНАЛЬНЫЙ </a:t>
              </a:r>
              <a:r>
                <a:rPr lang="ru-RU" sz="2000" b="1" dirty="0" smtClean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r>
                <a:rPr lang="en-US" sz="2000" b="1" dirty="0" smtClean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ru-RU" sz="2000" b="1" dirty="0" smtClean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при Президенте РФ</a:t>
              </a:r>
              <a:endParaRPr lang="ru-RU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50" name="AutoShape 80"/>
            <p:cNvSpPr>
              <a:spLocks noChangeArrowheads="1"/>
            </p:cNvSpPr>
            <p:nvPr/>
          </p:nvSpPr>
          <p:spPr bwMode="auto">
            <a:xfrm>
              <a:off x="12887" y="12696"/>
              <a:ext cx="25363" cy="3803"/>
            </a:xfrm>
            <a:prstGeom prst="roundRect">
              <a:avLst>
                <a:gd name="adj" fmla="val 16667"/>
              </a:avLst>
            </a:prstGeom>
            <a:solidFill>
              <a:srgbClr val="4472C4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НАЦИОНАЛЬНОЕ </a:t>
              </a:r>
              <a:r>
                <a:rPr lang="ru-RU" sz="1200" b="1" dirty="0" smtClean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АГЕНТСТВО РАЗВИТИЯ КВАЛИФИКАЦИЙ (НАРК)</a:t>
              </a:r>
              <a:endPara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9" name="AutoShape 81"/>
            <p:cNvSpPr>
              <a:spLocks noChangeArrowheads="1"/>
            </p:cNvSpPr>
            <p:nvPr/>
          </p:nvSpPr>
          <p:spPr bwMode="auto">
            <a:xfrm>
              <a:off x="4766" y="18388"/>
              <a:ext cx="7825" cy="3714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8" name="AutoShape 82"/>
            <p:cNvSpPr>
              <a:spLocks noChangeArrowheads="1"/>
            </p:cNvSpPr>
            <p:nvPr/>
          </p:nvSpPr>
          <p:spPr bwMode="auto">
            <a:xfrm>
              <a:off x="13426" y="18388"/>
              <a:ext cx="7838" cy="3714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7" name="AutoShape 83"/>
            <p:cNvSpPr>
              <a:spLocks noChangeArrowheads="1"/>
            </p:cNvSpPr>
            <p:nvPr/>
          </p:nvSpPr>
          <p:spPr bwMode="auto">
            <a:xfrm>
              <a:off x="25416" y="18049"/>
              <a:ext cx="9776" cy="4972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 smtClean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 по ракетной и космической технике (Коптев Ю.Н. СОЮЗМАШ)</a:t>
              </a:r>
              <a:endPara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6" name="AutoShape 84"/>
            <p:cNvSpPr>
              <a:spLocks noChangeArrowheads="1"/>
            </p:cNvSpPr>
            <p:nvPr/>
          </p:nvSpPr>
          <p:spPr bwMode="auto">
            <a:xfrm>
              <a:off x="36952" y="18388"/>
              <a:ext cx="7837" cy="3714"/>
            </a:xfrm>
            <a:prstGeom prst="roundRect">
              <a:avLst>
                <a:gd name="adj" fmla="val 16667"/>
              </a:avLst>
            </a:prstGeom>
            <a:solidFill>
              <a:srgbClr val="ED7D31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823B0B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СОВЕТ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5" name="AutoShape 85"/>
            <p:cNvSpPr>
              <a:spLocks noChangeArrowheads="1"/>
            </p:cNvSpPr>
            <p:nvPr/>
          </p:nvSpPr>
          <p:spPr bwMode="auto">
            <a:xfrm>
              <a:off x="38440" y="24595"/>
              <a:ext cx="7279" cy="450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4" name="AutoShape 86"/>
            <p:cNvSpPr>
              <a:spLocks noChangeArrowheads="1"/>
            </p:cNvSpPr>
            <p:nvPr/>
          </p:nvSpPr>
          <p:spPr bwMode="auto">
            <a:xfrm>
              <a:off x="46267" y="24595"/>
              <a:ext cx="7168" cy="4549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3" name="AutoShape 88"/>
            <p:cNvSpPr>
              <a:spLocks noChangeArrowheads="1"/>
            </p:cNvSpPr>
            <p:nvPr/>
          </p:nvSpPr>
          <p:spPr bwMode="auto">
            <a:xfrm>
              <a:off x="31157" y="28578"/>
              <a:ext cx="7093" cy="4626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2" name="AutoShape 89"/>
            <p:cNvSpPr>
              <a:spLocks noChangeArrowheads="1"/>
            </p:cNvSpPr>
            <p:nvPr/>
          </p:nvSpPr>
          <p:spPr bwMode="auto">
            <a:xfrm>
              <a:off x="23990" y="24042"/>
              <a:ext cx="7167" cy="4176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 smtClean="0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 оценки компетенций</a:t>
              </a:r>
              <a:endPara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1" name="AutoShape 92"/>
            <p:cNvSpPr>
              <a:spLocks noChangeArrowheads="1"/>
            </p:cNvSpPr>
            <p:nvPr/>
          </p:nvSpPr>
          <p:spPr bwMode="auto">
            <a:xfrm>
              <a:off x="476" y="27717"/>
              <a:ext cx="7250" cy="476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40" name="AutoShape 93"/>
            <p:cNvSpPr>
              <a:spLocks noChangeArrowheads="1"/>
            </p:cNvSpPr>
            <p:nvPr/>
          </p:nvSpPr>
          <p:spPr bwMode="auto">
            <a:xfrm>
              <a:off x="6482" y="24042"/>
              <a:ext cx="8017" cy="3810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39" name="AutoShape 94"/>
            <p:cNvSpPr>
              <a:spLocks noChangeArrowheads="1"/>
            </p:cNvSpPr>
            <p:nvPr/>
          </p:nvSpPr>
          <p:spPr bwMode="auto">
            <a:xfrm>
              <a:off x="15731" y="27621"/>
              <a:ext cx="7306" cy="4667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38100">
              <a:solidFill>
                <a:srgbClr val="F2F2F2"/>
              </a:solidFill>
              <a:round/>
              <a:headEnd/>
              <a:tailEnd/>
            </a:ln>
            <a:effectLst>
              <a:outerShdw dist="28398" dir="3806097" algn="ctr" rotWithShape="0">
                <a:srgbClr val="1F3763">
                  <a:alpha val="50000"/>
                </a:srgbClr>
              </a:outerShdw>
            </a:effectLst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>
                  <a:solidFill>
                    <a:srgbClr val="FF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ЦЕНТР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AutoShape 101"/>
            <p:cNvSpPr>
              <a:spLocks noChangeShapeType="1"/>
            </p:cNvSpPr>
            <p:nvPr/>
          </p:nvSpPr>
          <p:spPr bwMode="auto">
            <a:xfrm>
              <a:off x="40871" y="22102"/>
              <a:ext cx="8980" cy="2493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AutoShape 102"/>
            <p:cNvSpPr>
              <a:spLocks noChangeShapeType="1"/>
            </p:cNvSpPr>
            <p:nvPr/>
          </p:nvSpPr>
          <p:spPr bwMode="auto">
            <a:xfrm>
              <a:off x="40871" y="22102"/>
              <a:ext cx="1209" cy="2493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3" name="AutoShape 104"/>
            <p:cNvSpPr>
              <a:spLocks noChangeShapeType="1"/>
            </p:cNvSpPr>
            <p:nvPr/>
          </p:nvSpPr>
          <p:spPr bwMode="auto">
            <a:xfrm>
              <a:off x="31157" y="22102"/>
              <a:ext cx="2647" cy="6476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5" name="AutoShape 106"/>
            <p:cNvSpPr>
              <a:spLocks noChangeShapeType="1"/>
            </p:cNvSpPr>
            <p:nvPr/>
          </p:nvSpPr>
          <p:spPr bwMode="auto">
            <a:xfrm flipH="1">
              <a:off x="27573" y="22102"/>
              <a:ext cx="3584" cy="1940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6" name="AutoShape 107"/>
            <p:cNvSpPr>
              <a:spLocks noChangeShapeType="1"/>
            </p:cNvSpPr>
            <p:nvPr/>
          </p:nvSpPr>
          <p:spPr bwMode="auto">
            <a:xfrm>
              <a:off x="17345" y="22102"/>
              <a:ext cx="2039" cy="5519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AutoShape 110"/>
            <p:cNvSpPr>
              <a:spLocks noChangeShapeType="1"/>
            </p:cNvSpPr>
            <p:nvPr/>
          </p:nvSpPr>
          <p:spPr bwMode="auto">
            <a:xfrm>
              <a:off x="8679" y="22102"/>
              <a:ext cx="1812" cy="1940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AutoShape 112"/>
            <p:cNvSpPr>
              <a:spLocks noChangeShapeType="1"/>
            </p:cNvSpPr>
            <p:nvPr/>
          </p:nvSpPr>
          <p:spPr bwMode="auto">
            <a:xfrm flipH="1">
              <a:off x="4101" y="22102"/>
              <a:ext cx="4578" cy="5615"/>
            </a:xfrm>
            <a:prstGeom prst="straightConnector1">
              <a:avLst/>
            </a:prstGeom>
            <a:noFill/>
            <a:ln w="9525">
              <a:solidFill>
                <a:srgbClr val="C45911"/>
              </a:solidFill>
              <a:round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531" name="Text Box 113"/>
            <p:cNvSpPr txBox="1">
              <a:spLocks noChangeArrowheads="1"/>
            </p:cNvSpPr>
            <p:nvPr/>
          </p:nvSpPr>
          <p:spPr bwMode="auto">
            <a:xfrm>
              <a:off x="22112" y="17450"/>
              <a:ext cx="4021" cy="560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>
                  <a:solidFill>
                    <a:srgbClr val="C45911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30" name="Text Box 114"/>
            <p:cNvSpPr txBox="1">
              <a:spLocks noChangeArrowheads="1"/>
            </p:cNvSpPr>
            <p:nvPr/>
          </p:nvSpPr>
          <p:spPr bwMode="auto">
            <a:xfrm>
              <a:off x="28253" y="29812"/>
              <a:ext cx="2904" cy="407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>
                  <a:solidFill>
                    <a:srgbClr val="993366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9" name="Text Box 115"/>
            <p:cNvSpPr txBox="1">
              <a:spLocks noChangeArrowheads="1"/>
            </p:cNvSpPr>
            <p:nvPr/>
          </p:nvSpPr>
          <p:spPr bwMode="auto">
            <a:xfrm>
              <a:off x="40177" y="30005"/>
              <a:ext cx="2904" cy="31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>
                  <a:solidFill>
                    <a:srgbClr val="993366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8" name="Text Box 116"/>
            <p:cNvSpPr txBox="1">
              <a:spLocks noChangeArrowheads="1"/>
            </p:cNvSpPr>
            <p:nvPr/>
          </p:nvSpPr>
          <p:spPr bwMode="auto">
            <a:xfrm>
              <a:off x="10491" y="29812"/>
              <a:ext cx="2903" cy="30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>
                  <a:solidFill>
                    <a:srgbClr val="993366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…</a:t>
              </a:r>
              <a:endParaRPr lang="ru-RU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7" name="AutoShape 117"/>
            <p:cNvSpPr>
              <a:spLocks noChangeArrowheads="1"/>
            </p:cNvSpPr>
            <p:nvPr/>
          </p:nvSpPr>
          <p:spPr bwMode="auto">
            <a:xfrm>
              <a:off x="0" y="34798"/>
              <a:ext cx="53925" cy="3881"/>
            </a:xfrm>
            <a:prstGeom prst="roundRect">
              <a:avLst>
                <a:gd name="adj" fmla="val 16667"/>
              </a:avLst>
            </a:prstGeom>
            <a:solidFill>
              <a:srgbClr val="E2EFD9"/>
            </a:solidFill>
            <a:ln w="12700">
              <a:solidFill>
                <a:srgbClr val="4472C4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СОИСКАТЕЛИ</a:t>
              </a:r>
              <a:endPara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526" name="AutoShape 118"/>
            <p:cNvSpPr>
              <a:spLocks noChangeArrowheads="1"/>
            </p:cNvSpPr>
            <p:nvPr/>
          </p:nvSpPr>
          <p:spPr bwMode="auto">
            <a:xfrm>
              <a:off x="0" y="38679"/>
              <a:ext cx="54414" cy="4598"/>
            </a:xfrm>
            <a:prstGeom prst="roundRect">
              <a:avLst>
                <a:gd name="adj" fmla="val 16667"/>
              </a:avLst>
            </a:prstGeom>
            <a:solidFill>
              <a:srgbClr val="FFE599"/>
            </a:solidFill>
            <a:ln w="12700">
              <a:solidFill>
                <a:srgbClr val="70AD47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algn="ctr" defTabSz="914126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dirty="0" smtClean="0">
                  <a:solidFill>
                    <a:srgbClr val="00206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ПРЕДПРИЯТИЯ</a:t>
              </a:r>
              <a:endParaRPr lang="ru-RU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3" name="AutoShape 127"/>
            <p:cNvSpPr>
              <a:spLocks noChangeArrowheads="1"/>
            </p:cNvSpPr>
            <p:nvPr/>
          </p:nvSpPr>
          <p:spPr bwMode="auto">
            <a:xfrm>
              <a:off x="26763" y="8081"/>
              <a:ext cx="2403" cy="4973"/>
            </a:xfrm>
            <a:prstGeom prst="downArrow">
              <a:avLst>
                <a:gd name="adj1" fmla="val 50000"/>
                <a:gd name="adj2" fmla="val 38765"/>
              </a:avLst>
            </a:prstGeom>
            <a:solidFill>
              <a:srgbClr val="2E74B5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square" lIns="91407" tIns="45703" rIns="91407" bIns="45703" numCol="1" anchor="t" anchorCtr="0" compatLnSpc="1">
              <a:prstTxWarp prst="textNoShape">
                <a:avLst/>
              </a:prstTxWarp>
            </a:bodyPr>
            <a:lstStyle/>
            <a:p>
              <a:pPr defTabSz="4570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ru-RU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0" name="Название 1">
            <a:extLst>
              <a:ext uri="{FF2B5EF4-FFF2-40B4-BE49-F238E27FC236}">
                <a16:creationId xmlns:a16="http://schemas.microsoft.com/office/drawing/2014/main" xmlns="" id="{7C89D27C-FE2C-4780-8939-42A7CAD33213}"/>
              </a:ext>
            </a:extLst>
          </p:cNvPr>
          <p:cNvSpPr txBox="1">
            <a:spLocks/>
          </p:cNvSpPr>
          <p:nvPr/>
        </p:nvSpPr>
        <p:spPr bwMode="auto">
          <a:xfrm>
            <a:off x="300930" y="135427"/>
            <a:ext cx="11586270" cy="60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456972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ru-RU" sz="2400" b="1" dirty="0" smtClean="0">
                <a:solidFill>
                  <a:srgbClr val="003085"/>
                </a:solidFill>
                <a:latin typeface="Pancetta Serif Pro Regular" charset="0"/>
              </a:rPr>
              <a:t>Система НОК в РФ </a:t>
            </a:r>
          </a:p>
          <a:p>
            <a:pPr algn="ctr" defTabSz="456972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ru-RU" sz="2400" b="1" dirty="0" smtClean="0">
                <a:solidFill>
                  <a:srgbClr val="003085"/>
                </a:solidFill>
                <a:latin typeface="Pancetta Serif Pro Regular" charset="0"/>
              </a:rPr>
              <a:t>(в соответствии с ФЗ «О независимой оценке квалификаций»)</a:t>
            </a:r>
            <a:endParaRPr kumimoji="0" lang="ru-RU" sz="2400" b="1" dirty="0">
              <a:solidFill>
                <a:srgbClr val="003085"/>
              </a:solidFill>
              <a:latin typeface="Pancetta Serif Pr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0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рямоугольник 63"/>
          <p:cNvSpPr/>
          <p:nvPr/>
        </p:nvSpPr>
        <p:spPr>
          <a:xfrm>
            <a:off x="0" y="-30568"/>
            <a:ext cx="12192000" cy="8861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object 3"/>
          <p:cNvSpPr/>
          <p:nvPr/>
        </p:nvSpPr>
        <p:spPr>
          <a:xfrm>
            <a:off x="4817364" y="3883164"/>
            <a:ext cx="6623304" cy="1048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9085" y="3925061"/>
            <a:ext cx="6504940" cy="929640"/>
          </a:xfrm>
          <a:custGeom>
            <a:avLst/>
            <a:gdLst/>
            <a:ahLst/>
            <a:cxnLst/>
            <a:rect l="l" t="t" r="r" b="b"/>
            <a:pathLst>
              <a:path w="6504940" h="929639">
                <a:moveTo>
                  <a:pt x="0" y="929639"/>
                </a:moveTo>
                <a:lnTo>
                  <a:pt x="6504431" y="929639"/>
                </a:lnTo>
                <a:lnTo>
                  <a:pt x="6504431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9085" y="3925061"/>
            <a:ext cx="6504940" cy="929640"/>
          </a:xfrm>
          <a:custGeom>
            <a:avLst/>
            <a:gdLst/>
            <a:ahLst/>
            <a:cxnLst/>
            <a:rect l="l" t="t" r="r" b="b"/>
            <a:pathLst>
              <a:path w="6504940" h="929639">
                <a:moveTo>
                  <a:pt x="0" y="929639"/>
                </a:moveTo>
                <a:lnTo>
                  <a:pt x="6504431" y="929639"/>
                </a:lnTo>
                <a:lnTo>
                  <a:pt x="6504431" y="0"/>
                </a:lnTo>
                <a:lnTo>
                  <a:pt x="0" y="0"/>
                </a:lnTo>
                <a:lnTo>
                  <a:pt x="0" y="929639"/>
                </a:lnTo>
                <a:close/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49680" y="809269"/>
            <a:ext cx="2773680" cy="5562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19655" y="783310"/>
            <a:ext cx="1688592" cy="6141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6924" y="836675"/>
            <a:ext cx="2683764" cy="4663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6924" y="836675"/>
            <a:ext cx="2684145" cy="466725"/>
          </a:xfrm>
          <a:prstGeom prst="rect">
            <a:avLst/>
          </a:prstGeom>
          <a:ln w="9144">
            <a:solidFill>
              <a:srgbClr val="F69240"/>
            </a:solidFill>
          </a:ln>
        </p:spPr>
        <p:txBody>
          <a:bodyPr vert="horz" wrap="square" lIns="0" tIns="29844" rIns="0" bIns="0" rtlCol="0">
            <a:spAutoFit/>
          </a:bodyPr>
          <a:lstStyle/>
          <a:p>
            <a:pPr marL="718185">
              <a:spcBef>
                <a:spcPts val="234"/>
              </a:spcBef>
            </a:pPr>
            <a:r>
              <a:rPr sz="2000" b="1" spc="-10" dirty="0">
                <a:solidFill>
                  <a:prstClr val="black"/>
                </a:solidFill>
                <a:cs typeface="Calibri"/>
              </a:rPr>
              <a:t>Соискатель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347971" y="812304"/>
            <a:ext cx="2773679" cy="5547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28388" y="809218"/>
            <a:ext cx="2250948" cy="6675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95215" y="836675"/>
            <a:ext cx="2683764" cy="4648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395215" y="836675"/>
            <a:ext cx="2684145" cy="464820"/>
          </a:xfrm>
          <a:custGeom>
            <a:avLst/>
            <a:gdLst/>
            <a:ahLst/>
            <a:cxnLst/>
            <a:rect l="l" t="t" r="r" b="b"/>
            <a:pathLst>
              <a:path w="2684145" h="464819">
                <a:moveTo>
                  <a:pt x="0" y="464820"/>
                </a:moveTo>
                <a:lnTo>
                  <a:pt x="2683764" y="464820"/>
                </a:lnTo>
                <a:lnTo>
                  <a:pt x="2683764" y="0"/>
                </a:lnTo>
                <a:lnTo>
                  <a:pt x="0" y="0"/>
                </a:lnTo>
                <a:lnTo>
                  <a:pt x="0" y="464820"/>
                </a:lnTo>
                <a:close/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95215" y="836675"/>
            <a:ext cx="2705481" cy="464820"/>
          </a:xfrm>
          <a:prstGeom prst="rect">
            <a:avLst/>
          </a:prstGeom>
          <a:ln w="9144">
            <a:solidFill>
              <a:srgbClr val="97B853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87730" marR="373380" indent="-504825">
              <a:spcBef>
                <a:spcPts val="270"/>
              </a:spcBef>
            </a:pPr>
            <a:r>
              <a:rPr sz="1400" spc="-5" dirty="0">
                <a:solidFill>
                  <a:prstClr val="black"/>
                </a:solidFill>
                <a:cs typeface="Calibri"/>
              </a:rPr>
              <a:t>Рассмотрение  </a:t>
            </a:r>
            <a:r>
              <a:rPr sz="1400" dirty="0">
                <a:solidFill>
                  <a:prstClr val="black"/>
                </a:solidFill>
                <a:cs typeface="Calibri"/>
              </a:rPr>
              <a:t>комплекта  </a:t>
            </a:r>
            <a:r>
              <a:rPr sz="1400" spc="-5" dirty="0">
                <a:solidFill>
                  <a:prstClr val="black"/>
                </a:solidFill>
                <a:cs typeface="Calibri"/>
              </a:rPr>
              <a:t>документов</a:t>
            </a:r>
            <a:endParaRPr sz="14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80688" y="955294"/>
            <a:ext cx="472440" cy="76200"/>
          </a:xfrm>
          <a:custGeom>
            <a:avLst/>
            <a:gdLst/>
            <a:ahLst/>
            <a:cxnLst/>
            <a:rect l="l" t="t" r="r" b="b"/>
            <a:pathLst>
              <a:path w="472439" h="76200">
                <a:moveTo>
                  <a:pt x="396218" y="44410"/>
                </a:moveTo>
                <a:lnTo>
                  <a:pt x="396113" y="76200"/>
                </a:lnTo>
                <a:lnTo>
                  <a:pt x="460145" y="44450"/>
                </a:lnTo>
                <a:lnTo>
                  <a:pt x="408939" y="44450"/>
                </a:lnTo>
                <a:lnTo>
                  <a:pt x="396218" y="44410"/>
                </a:lnTo>
                <a:close/>
              </a:path>
              <a:path w="472439" h="76200">
                <a:moveTo>
                  <a:pt x="396261" y="31710"/>
                </a:moveTo>
                <a:lnTo>
                  <a:pt x="396218" y="44410"/>
                </a:lnTo>
                <a:lnTo>
                  <a:pt x="408939" y="44450"/>
                </a:lnTo>
                <a:lnTo>
                  <a:pt x="408939" y="31750"/>
                </a:lnTo>
                <a:lnTo>
                  <a:pt x="396261" y="31710"/>
                </a:lnTo>
                <a:close/>
              </a:path>
              <a:path w="472439" h="76200">
                <a:moveTo>
                  <a:pt x="396366" y="0"/>
                </a:moveTo>
                <a:lnTo>
                  <a:pt x="396261" y="31710"/>
                </a:lnTo>
                <a:lnTo>
                  <a:pt x="408939" y="31750"/>
                </a:lnTo>
                <a:lnTo>
                  <a:pt x="408939" y="44450"/>
                </a:lnTo>
                <a:lnTo>
                  <a:pt x="460145" y="44450"/>
                </a:lnTo>
                <a:lnTo>
                  <a:pt x="472439" y="38353"/>
                </a:lnTo>
                <a:lnTo>
                  <a:pt x="396366" y="0"/>
                </a:lnTo>
                <a:close/>
              </a:path>
              <a:path w="472439" h="76200">
                <a:moveTo>
                  <a:pt x="0" y="30479"/>
                </a:moveTo>
                <a:lnTo>
                  <a:pt x="0" y="43179"/>
                </a:lnTo>
                <a:lnTo>
                  <a:pt x="396218" y="44410"/>
                </a:lnTo>
                <a:lnTo>
                  <a:pt x="396261" y="31710"/>
                </a:lnTo>
                <a:lnTo>
                  <a:pt x="0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25596" y="1432560"/>
            <a:ext cx="3496055" cy="13289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810000" y="1429524"/>
            <a:ext cx="3165348" cy="109421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72840" y="1456944"/>
            <a:ext cx="3406140" cy="123901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672840" y="1456944"/>
            <a:ext cx="3406140" cy="1239520"/>
          </a:xfrm>
          <a:custGeom>
            <a:avLst/>
            <a:gdLst/>
            <a:ahLst/>
            <a:cxnLst/>
            <a:rect l="l" t="t" r="r" b="b"/>
            <a:pathLst>
              <a:path w="3406140" h="1239520">
                <a:moveTo>
                  <a:pt x="0" y="1239012"/>
                </a:moveTo>
                <a:lnTo>
                  <a:pt x="3406140" y="1239012"/>
                </a:lnTo>
                <a:lnTo>
                  <a:pt x="3406140" y="0"/>
                </a:lnTo>
                <a:lnTo>
                  <a:pt x="0" y="0"/>
                </a:lnTo>
                <a:lnTo>
                  <a:pt x="0" y="1239012"/>
                </a:lnTo>
                <a:close/>
              </a:path>
            </a:pathLst>
          </a:custGeom>
          <a:ln w="9143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46652" y="1477518"/>
            <a:ext cx="2856230" cy="879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spcBef>
                <a:spcPts val="105"/>
              </a:spcBef>
            </a:pPr>
            <a:r>
              <a:rPr sz="1400" spc="-5" dirty="0">
                <a:solidFill>
                  <a:prstClr val="black"/>
                </a:solidFill>
                <a:cs typeface="Calibri"/>
              </a:rPr>
              <a:t>Согласование даты </a:t>
            </a:r>
            <a:r>
              <a:rPr sz="1400" spc="-10" dirty="0">
                <a:solidFill>
                  <a:prstClr val="black"/>
                </a:solidFill>
                <a:cs typeface="Calibri"/>
              </a:rPr>
              <a:t>(дат), </a:t>
            </a:r>
            <a:r>
              <a:rPr sz="1400" dirty="0">
                <a:solidFill>
                  <a:prstClr val="black"/>
                </a:solidFill>
                <a:cs typeface="Calibri"/>
              </a:rPr>
              <a:t>времени и  </a:t>
            </a:r>
            <a:r>
              <a:rPr sz="1400" spc="-5" dirty="0">
                <a:solidFill>
                  <a:prstClr val="black"/>
                </a:solidFill>
                <a:cs typeface="Calibri"/>
              </a:rPr>
              <a:t>места (мест)</a:t>
            </a:r>
            <a:r>
              <a:rPr sz="14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1400" spc="-5" dirty="0">
                <a:solidFill>
                  <a:prstClr val="black"/>
                </a:solidFill>
                <a:cs typeface="Calibri"/>
              </a:rPr>
              <a:t>проведения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252095" marR="240665" algn="ctr"/>
            <a:r>
              <a:rPr sz="1400" spc="-5" dirty="0">
                <a:solidFill>
                  <a:prstClr val="black"/>
                </a:solidFill>
                <a:cs typeface="Calibri"/>
              </a:rPr>
              <a:t>профессионального </a:t>
            </a:r>
            <a:r>
              <a:rPr sz="1400" dirty="0">
                <a:solidFill>
                  <a:prstClr val="black"/>
                </a:solidFill>
                <a:cs typeface="Calibri"/>
              </a:rPr>
              <a:t>экзамена,  заключение</a:t>
            </a:r>
            <a:r>
              <a:rPr sz="1400" spc="-10" dirty="0">
                <a:solidFill>
                  <a:prstClr val="black"/>
                </a:solidFill>
                <a:cs typeface="Calibri"/>
              </a:rPr>
              <a:t> </a:t>
            </a:r>
            <a:r>
              <a:rPr sz="1400" spc="-5" dirty="0">
                <a:solidFill>
                  <a:prstClr val="black"/>
                </a:solidFill>
                <a:cs typeface="Calibri"/>
              </a:rPr>
              <a:t>договора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96890" y="1301496"/>
            <a:ext cx="76200" cy="15544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625596" y="2827032"/>
            <a:ext cx="3419855" cy="106678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791711" y="2828556"/>
            <a:ext cx="3122676" cy="68273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672840" y="2851404"/>
            <a:ext cx="3329940" cy="97688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672840" y="2851404"/>
            <a:ext cx="3329940" cy="977265"/>
          </a:xfrm>
          <a:custGeom>
            <a:avLst/>
            <a:gdLst/>
            <a:ahLst/>
            <a:cxnLst/>
            <a:rect l="l" t="t" r="r" b="b"/>
            <a:pathLst>
              <a:path w="3329940" h="977264">
                <a:moveTo>
                  <a:pt x="0" y="976884"/>
                </a:moveTo>
                <a:lnTo>
                  <a:pt x="3329940" y="976884"/>
                </a:lnTo>
                <a:lnTo>
                  <a:pt x="3329940" y="0"/>
                </a:lnTo>
                <a:lnTo>
                  <a:pt x="0" y="0"/>
                </a:lnTo>
                <a:lnTo>
                  <a:pt x="0" y="976884"/>
                </a:lnTo>
                <a:close/>
              </a:path>
            </a:pathLst>
          </a:custGeom>
          <a:ln w="9143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72840" y="2851404"/>
            <a:ext cx="3329940" cy="977265"/>
          </a:xfrm>
          <a:prstGeom prst="rect">
            <a:avLst/>
          </a:prstGeom>
          <a:ln w="9144">
            <a:solidFill>
              <a:srgbClr val="97B853"/>
            </a:solidFill>
          </a:ln>
        </p:spPr>
        <p:txBody>
          <a:bodyPr vert="horz" wrap="square" lIns="0" tIns="24130" rIns="0" bIns="0" rtlCol="0">
            <a:spAutoFit/>
          </a:bodyPr>
          <a:lstStyle/>
          <a:p>
            <a:pPr marL="268605" marR="259079" indent="118745">
              <a:lnSpc>
                <a:spcPct val="107100"/>
              </a:lnSpc>
              <a:spcBef>
                <a:spcPts val="190"/>
              </a:spcBef>
            </a:pPr>
            <a:r>
              <a:rPr sz="1400" b="1" dirty="0">
                <a:solidFill>
                  <a:prstClr val="black"/>
                </a:solidFill>
                <a:cs typeface="Calibri"/>
              </a:rPr>
              <a:t>Проведение </a:t>
            </a:r>
            <a:r>
              <a:rPr sz="1400" b="1" spc="-5" dirty="0">
                <a:solidFill>
                  <a:prstClr val="black"/>
                </a:solidFill>
                <a:cs typeface="Calibri"/>
              </a:rPr>
              <a:t>профессионального  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экзамена, оформление  результатов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596890" y="2695955"/>
            <a:ext cx="76200" cy="1554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02352" y="4090415"/>
            <a:ext cx="3011805" cy="620395"/>
          </a:xfrm>
          <a:prstGeom prst="rect">
            <a:avLst/>
          </a:prstGeom>
          <a:solidFill>
            <a:srgbClr val="FFFFCC"/>
          </a:solidFill>
          <a:ln w="9144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905" algn="ctr">
              <a:spcBef>
                <a:spcPts val="310"/>
              </a:spcBef>
            </a:pPr>
            <a:r>
              <a:rPr sz="1400" b="1" spc="-5" dirty="0">
                <a:solidFill>
                  <a:prstClr val="black"/>
                </a:solidFill>
                <a:cs typeface="Calibri"/>
              </a:rPr>
              <a:t>проверка, 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обработка и</a:t>
            </a:r>
            <a:r>
              <a:rPr sz="1400" b="1" spc="-100" dirty="0">
                <a:solidFill>
                  <a:prstClr val="black"/>
                </a:solidFill>
                <a:cs typeface="Calibri"/>
              </a:rPr>
              <a:t> 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признание</a:t>
            </a:r>
            <a:endParaRPr sz="1400">
              <a:solidFill>
                <a:prstClr val="black"/>
              </a:solidFill>
              <a:cs typeface="Calibri"/>
            </a:endParaRPr>
          </a:p>
          <a:p>
            <a:pPr marL="1270" algn="ctr">
              <a:spcBef>
                <a:spcPts val="120"/>
              </a:spcBef>
            </a:pPr>
            <a:r>
              <a:rPr sz="1400" b="1" dirty="0">
                <a:solidFill>
                  <a:prstClr val="black"/>
                </a:solidFill>
                <a:cs typeface="Calibri"/>
              </a:rPr>
              <a:t>результатов</a:t>
            </a:r>
            <a:r>
              <a:rPr sz="1400" b="1" spc="-45" dirty="0">
                <a:solidFill>
                  <a:prstClr val="black"/>
                </a:solidFill>
                <a:cs typeface="Calibri"/>
              </a:rPr>
              <a:t> </a:t>
            </a:r>
            <a:r>
              <a:rPr sz="1400" b="1" dirty="0">
                <a:solidFill>
                  <a:prstClr val="black"/>
                </a:solidFill>
                <a:cs typeface="Calibri"/>
              </a:rPr>
              <a:t>оценки</a:t>
            </a:r>
            <a:endParaRPr sz="1400">
              <a:solidFill>
                <a:prstClr val="black"/>
              </a:solidFill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597271" y="3781044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79">
                <a:moveTo>
                  <a:pt x="31811" y="233192"/>
                </a:moveTo>
                <a:lnTo>
                  <a:pt x="0" y="233298"/>
                </a:lnTo>
                <a:lnTo>
                  <a:pt x="38480" y="309371"/>
                </a:lnTo>
                <a:lnTo>
                  <a:pt x="69861" y="245871"/>
                </a:lnTo>
                <a:lnTo>
                  <a:pt x="31876" y="245871"/>
                </a:lnTo>
                <a:lnTo>
                  <a:pt x="31811" y="233192"/>
                </a:lnTo>
                <a:close/>
              </a:path>
              <a:path w="76200" h="309879">
                <a:moveTo>
                  <a:pt x="44511" y="233150"/>
                </a:moveTo>
                <a:lnTo>
                  <a:pt x="31811" y="233192"/>
                </a:lnTo>
                <a:lnTo>
                  <a:pt x="31876" y="245871"/>
                </a:lnTo>
                <a:lnTo>
                  <a:pt x="44576" y="245871"/>
                </a:lnTo>
                <a:lnTo>
                  <a:pt x="44511" y="233150"/>
                </a:lnTo>
                <a:close/>
              </a:path>
              <a:path w="76200" h="309879">
                <a:moveTo>
                  <a:pt x="76200" y="233044"/>
                </a:moveTo>
                <a:lnTo>
                  <a:pt x="44511" y="233150"/>
                </a:lnTo>
                <a:lnTo>
                  <a:pt x="44576" y="245871"/>
                </a:lnTo>
                <a:lnTo>
                  <a:pt x="69861" y="245871"/>
                </a:lnTo>
                <a:lnTo>
                  <a:pt x="76200" y="233044"/>
                </a:lnTo>
                <a:close/>
              </a:path>
              <a:path w="76200" h="309879">
                <a:moveTo>
                  <a:pt x="43306" y="0"/>
                </a:moveTo>
                <a:lnTo>
                  <a:pt x="30606" y="0"/>
                </a:lnTo>
                <a:lnTo>
                  <a:pt x="31811" y="233192"/>
                </a:lnTo>
                <a:lnTo>
                  <a:pt x="44511" y="233150"/>
                </a:lnTo>
                <a:lnTo>
                  <a:pt x="433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625596" y="4997208"/>
            <a:ext cx="3496055" cy="55472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13632" y="4971262"/>
            <a:ext cx="2919984" cy="61419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672840" y="5021579"/>
            <a:ext cx="3406140" cy="46481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672840" y="5021579"/>
            <a:ext cx="3406140" cy="464820"/>
          </a:xfrm>
          <a:custGeom>
            <a:avLst/>
            <a:gdLst/>
            <a:ahLst/>
            <a:cxnLst/>
            <a:rect l="l" t="t" r="r" b="b"/>
            <a:pathLst>
              <a:path w="3406140" h="464820">
                <a:moveTo>
                  <a:pt x="0" y="464820"/>
                </a:moveTo>
                <a:lnTo>
                  <a:pt x="3406140" y="464820"/>
                </a:lnTo>
                <a:lnTo>
                  <a:pt x="3406140" y="0"/>
                </a:lnTo>
                <a:lnTo>
                  <a:pt x="0" y="0"/>
                </a:lnTo>
                <a:lnTo>
                  <a:pt x="0" y="464820"/>
                </a:lnTo>
                <a:close/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72840" y="5021579"/>
            <a:ext cx="3406140" cy="464820"/>
          </a:xfrm>
          <a:prstGeom prst="rect">
            <a:avLst/>
          </a:prstGeom>
          <a:ln w="9144">
            <a:solidFill>
              <a:srgbClr val="97B853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436245">
              <a:spcBef>
                <a:spcPts val="235"/>
              </a:spcBef>
              <a:tabLst>
                <a:tab pos="1421130" algn="l"/>
              </a:tabLst>
            </a:pPr>
            <a:r>
              <a:rPr sz="2000" dirty="0">
                <a:solidFill>
                  <a:prstClr val="black"/>
                </a:solidFill>
                <a:cs typeface="Calibri"/>
              </a:rPr>
              <a:t>Выдача	</a:t>
            </a:r>
            <a:r>
              <a:rPr sz="2000" spc="-10" dirty="0">
                <a:solidFill>
                  <a:prstClr val="black"/>
                </a:solidFill>
                <a:cs typeface="Calibri"/>
              </a:rPr>
              <a:t>свидетельства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5597271" y="4710684"/>
            <a:ext cx="76200" cy="311150"/>
          </a:xfrm>
          <a:custGeom>
            <a:avLst/>
            <a:gdLst/>
            <a:ahLst/>
            <a:cxnLst/>
            <a:rect l="l" t="t" r="r" b="b"/>
            <a:pathLst>
              <a:path w="76200" h="311150">
                <a:moveTo>
                  <a:pt x="31811" y="234716"/>
                </a:moveTo>
                <a:lnTo>
                  <a:pt x="0" y="234823"/>
                </a:lnTo>
                <a:lnTo>
                  <a:pt x="38480" y="310896"/>
                </a:lnTo>
                <a:lnTo>
                  <a:pt x="69861" y="247396"/>
                </a:lnTo>
                <a:lnTo>
                  <a:pt x="31876" y="247396"/>
                </a:lnTo>
                <a:lnTo>
                  <a:pt x="31811" y="234716"/>
                </a:lnTo>
                <a:close/>
              </a:path>
              <a:path w="76200" h="311150">
                <a:moveTo>
                  <a:pt x="44511" y="234674"/>
                </a:moveTo>
                <a:lnTo>
                  <a:pt x="31811" y="234716"/>
                </a:lnTo>
                <a:lnTo>
                  <a:pt x="31876" y="247396"/>
                </a:lnTo>
                <a:lnTo>
                  <a:pt x="44576" y="247396"/>
                </a:lnTo>
                <a:lnTo>
                  <a:pt x="44511" y="234674"/>
                </a:lnTo>
                <a:close/>
              </a:path>
              <a:path w="76200" h="311150">
                <a:moveTo>
                  <a:pt x="76200" y="234569"/>
                </a:moveTo>
                <a:lnTo>
                  <a:pt x="44511" y="234674"/>
                </a:lnTo>
                <a:lnTo>
                  <a:pt x="44576" y="247396"/>
                </a:lnTo>
                <a:lnTo>
                  <a:pt x="69861" y="247396"/>
                </a:lnTo>
                <a:lnTo>
                  <a:pt x="76200" y="234569"/>
                </a:lnTo>
                <a:close/>
              </a:path>
              <a:path w="76200" h="311150">
                <a:moveTo>
                  <a:pt x="43306" y="0"/>
                </a:moveTo>
                <a:lnTo>
                  <a:pt x="30606" y="0"/>
                </a:lnTo>
                <a:lnTo>
                  <a:pt x="31811" y="234716"/>
                </a:lnTo>
                <a:lnTo>
                  <a:pt x="44511" y="234674"/>
                </a:lnTo>
                <a:lnTo>
                  <a:pt x="433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383523" y="4245864"/>
            <a:ext cx="2414270" cy="311150"/>
          </a:xfrm>
          <a:prstGeom prst="rect">
            <a:avLst/>
          </a:prstGeom>
          <a:solidFill>
            <a:srgbClr val="FFFFCC"/>
          </a:solidFill>
          <a:ln w="9144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678815">
              <a:spcBef>
                <a:spcPts val="245"/>
              </a:spcBef>
            </a:pPr>
            <a:r>
              <a:rPr spc="-5" dirty="0">
                <a:solidFill>
                  <a:prstClr val="black"/>
                </a:solidFill>
                <a:cs typeface="Calibri"/>
              </a:rPr>
              <a:t>Апелляция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080504" y="992124"/>
            <a:ext cx="3098800" cy="1905"/>
          </a:xfrm>
          <a:custGeom>
            <a:avLst/>
            <a:gdLst/>
            <a:ahLst/>
            <a:cxnLst/>
            <a:rect l="l" t="t" r="r" b="b"/>
            <a:pathLst>
              <a:path w="3098800" h="1905">
                <a:moveTo>
                  <a:pt x="0" y="0"/>
                </a:moveTo>
                <a:lnTo>
                  <a:pt x="3098292" y="15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142219" y="992124"/>
            <a:ext cx="76200" cy="3218815"/>
          </a:xfrm>
          <a:custGeom>
            <a:avLst/>
            <a:gdLst/>
            <a:ahLst/>
            <a:cxnLst/>
            <a:rect l="l" t="t" r="r" b="b"/>
            <a:pathLst>
              <a:path w="76200" h="3218815">
                <a:moveTo>
                  <a:pt x="31743" y="3142488"/>
                </a:moveTo>
                <a:lnTo>
                  <a:pt x="0" y="3142488"/>
                </a:lnTo>
                <a:lnTo>
                  <a:pt x="38100" y="3218688"/>
                </a:lnTo>
                <a:lnTo>
                  <a:pt x="69850" y="3155188"/>
                </a:lnTo>
                <a:lnTo>
                  <a:pt x="31750" y="3155188"/>
                </a:lnTo>
                <a:lnTo>
                  <a:pt x="31743" y="3142488"/>
                </a:lnTo>
                <a:close/>
              </a:path>
              <a:path w="76200" h="3218815">
                <a:moveTo>
                  <a:pt x="42925" y="0"/>
                </a:moveTo>
                <a:lnTo>
                  <a:pt x="30225" y="0"/>
                </a:lnTo>
                <a:lnTo>
                  <a:pt x="31750" y="3155188"/>
                </a:lnTo>
                <a:lnTo>
                  <a:pt x="44450" y="3155188"/>
                </a:lnTo>
                <a:lnTo>
                  <a:pt x="42925" y="0"/>
                </a:lnTo>
                <a:close/>
              </a:path>
              <a:path w="76200" h="3218815">
                <a:moveTo>
                  <a:pt x="76200" y="3142488"/>
                </a:moveTo>
                <a:lnTo>
                  <a:pt x="44443" y="3142488"/>
                </a:lnTo>
                <a:lnTo>
                  <a:pt x="44450" y="3155188"/>
                </a:lnTo>
                <a:lnTo>
                  <a:pt x="69850" y="3155188"/>
                </a:lnTo>
                <a:lnTo>
                  <a:pt x="76200" y="31424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02780" y="3316223"/>
            <a:ext cx="2348865" cy="1905"/>
          </a:xfrm>
          <a:custGeom>
            <a:avLst/>
            <a:gdLst/>
            <a:ahLst/>
            <a:cxnLst/>
            <a:rect l="l" t="t" r="r" b="b"/>
            <a:pathLst>
              <a:path w="2348865" h="1904">
                <a:moveTo>
                  <a:pt x="0" y="0"/>
                </a:moveTo>
                <a:lnTo>
                  <a:pt x="2348484" y="15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9314560" y="3316223"/>
            <a:ext cx="76200" cy="868680"/>
          </a:xfrm>
          <a:custGeom>
            <a:avLst/>
            <a:gdLst/>
            <a:ahLst/>
            <a:cxnLst/>
            <a:rect l="l" t="t" r="r" b="b"/>
            <a:pathLst>
              <a:path w="76200" h="868679">
                <a:moveTo>
                  <a:pt x="31728" y="792501"/>
                </a:moveTo>
                <a:lnTo>
                  <a:pt x="0" y="792607"/>
                </a:lnTo>
                <a:lnTo>
                  <a:pt x="38227" y="868680"/>
                </a:lnTo>
                <a:lnTo>
                  <a:pt x="69818" y="805180"/>
                </a:lnTo>
                <a:lnTo>
                  <a:pt x="31750" y="805180"/>
                </a:lnTo>
                <a:lnTo>
                  <a:pt x="31728" y="792501"/>
                </a:lnTo>
                <a:close/>
              </a:path>
              <a:path w="76200" h="868679">
                <a:moveTo>
                  <a:pt x="44427" y="792458"/>
                </a:moveTo>
                <a:lnTo>
                  <a:pt x="31728" y="792501"/>
                </a:lnTo>
                <a:lnTo>
                  <a:pt x="31750" y="805180"/>
                </a:lnTo>
                <a:lnTo>
                  <a:pt x="44450" y="805180"/>
                </a:lnTo>
                <a:lnTo>
                  <a:pt x="44427" y="792458"/>
                </a:lnTo>
                <a:close/>
              </a:path>
              <a:path w="76200" h="868679">
                <a:moveTo>
                  <a:pt x="76200" y="792352"/>
                </a:moveTo>
                <a:lnTo>
                  <a:pt x="44427" y="792458"/>
                </a:lnTo>
                <a:lnTo>
                  <a:pt x="44450" y="805180"/>
                </a:lnTo>
                <a:lnTo>
                  <a:pt x="69818" y="805180"/>
                </a:lnTo>
                <a:lnTo>
                  <a:pt x="76200" y="792352"/>
                </a:lnTo>
                <a:close/>
              </a:path>
              <a:path w="76200" h="868679">
                <a:moveTo>
                  <a:pt x="43053" y="0"/>
                </a:moveTo>
                <a:lnTo>
                  <a:pt x="30353" y="0"/>
                </a:lnTo>
                <a:lnTo>
                  <a:pt x="31728" y="792501"/>
                </a:lnTo>
                <a:lnTo>
                  <a:pt x="44427" y="792458"/>
                </a:lnTo>
                <a:lnTo>
                  <a:pt x="43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080504" y="5175503"/>
            <a:ext cx="2478405" cy="1905"/>
          </a:xfrm>
          <a:custGeom>
            <a:avLst/>
            <a:gdLst/>
            <a:ahLst/>
            <a:cxnLst/>
            <a:rect l="l" t="t" r="r" b="b"/>
            <a:pathLst>
              <a:path w="2478404" h="1904">
                <a:moveTo>
                  <a:pt x="0" y="0"/>
                </a:moveTo>
                <a:lnTo>
                  <a:pt x="2478024" y="152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521825" y="4556759"/>
            <a:ext cx="76200" cy="619125"/>
          </a:xfrm>
          <a:custGeom>
            <a:avLst/>
            <a:gdLst/>
            <a:ahLst/>
            <a:cxnLst/>
            <a:rect l="l" t="t" r="r" b="b"/>
            <a:pathLst>
              <a:path w="76200" h="619125">
                <a:moveTo>
                  <a:pt x="31718" y="76178"/>
                </a:moveTo>
                <a:lnTo>
                  <a:pt x="30352" y="618744"/>
                </a:lnTo>
                <a:lnTo>
                  <a:pt x="43052" y="618744"/>
                </a:lnTo>
                <a:lnTo>
                  <a:pt x="44417" y="76221"/>
                </a:lnTo>
                <a:lnTo>
                  <a:pt x="31718" y="76178"/>
                </a:lnTo>
                <a:close/>
              </a:path>
              <a:path w="76200" h="619125">
                <a:moveTo>
                  <a:pt x="69818" y="63500"/>
                </a:moveTo>
                <a:lnTo>
                  <a:pt x="44450" y="63500"/>
                </a:lnTo>
                <a:lnTo>
                  <a:pt x="44417" y="76221"/>
                </a:lnTo>
                <a:lnTo>
                  <a:pt x="76200" y="76326"/>
                </a:lnTo>
                <a:lnTo>
                  <a:pt x="69818" y="63500"/>
                </a:lnTo>
                <a:close/>
              </a:path>
              <a:path w="76200" h="619125">
                <a:moveTo>
                  <a:pt x="44450" y="63500"/>
                </a:moveTo>
                <a:lnTo>
                  <a:pt x="31750" y="63500"/>
                </a:lnTo>
                <a:lnTo>
                  <a:pt x="31718" y="76178"/>
                </a:lnTo>
                <a:lnTo>
                  <a:pt x="44417" y="76221"/>
                </a:lnTo>
                <a:lnTo>
                  <a:pt x="44450" y="63500"/>
                </a:lnTo>
                <a:close/>
              </a:path>
              <a:path w="76200" h="619125">
                <a:moveTo>
                  <a:pt x="38226" y="0"/>
                </a:moveTo>
                <a:lnTo>
                  <a:pt x="0" y="76072"/>
                </a:lnTo>
                <a:lnTo>
                  <a:pt x="31718" y="76178"/>
                </a:lnTo>
                <a:lnTo>
                  <a:pt x="31750" y="63500"/>
                </a:lnTo>
                <a:lnTo>
                  <a:pt x="69818" y="63500"/>
                </a:lnTo>
                <a:lnTo>
                  <a:pt x="38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249680" y="5768340"/>
            <a:ext cx="2718816" cy="69800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792223" y="5742432"/>
            <a:ext cx="1633727" cy="61419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296924" y="5795771"/>
            <a:ext cx="2628900" cy="60807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96924" y="5795771"/>
            <a:ext cx="2628900" cy="608330"/>
          </a:xfrm>
          <a:prstGeom prst="rect">
            <a:avLst/>
          </a:prstGeom>
          <a:ln w="9144">
            <a:solidFill>
              <a:srgbClr val="F6924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690245">
              <a:spcBef>
                <a:spcPts val="240"/>
              </a:spcBef>
            </a:pPr>
            <a:r>
              <a:rPr sz="2000" b="1" spc="-10" dirty="0">
                <a:solidFill>
                  <a:prstClr val="black"/>
                </a:solidFill>
                <a:cs typeface="Calibri"/>
              </a:rPr>
              <a:t>Соискатель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423533" y="5486400"/>
            <a:ext cx="76200" cy="619125"/>
          </a:xfrm>
          <a:custGeom>
            <a:avLst/>
            <a:gdLst/>
            <a:ahLst/>
            <a:cxnLst/>
            <a:rect l="l" t="t" r="r" b="b"/>
            <a:pathLst>
              <a:path w="76200" h="619125">
                <a:moveTo>
                  <a:pt x="31718" y="76178"/>
                </a:moveTo>
                <a:lnTo>
                  <a:pt x="30352" y="618731"/>
                </a:lnTo>
                <a:lnTo>
                  <a:pt x="43052" y="618756"/>
                </a:lnTo>
                <a:lnTo>
                  <a:pt x="44417" y="76221"/>
                </a:lnTo>
                <a:lnTo>
                  <a:pt x="31718" y="76178"/>
                </a:lnTo>
                <a:close/>
              </a:path>
              <a:path w="76200" h="619125">
                <a:moveTo>
                  <a:pt x="69818" y="63500"/>
                </a:moveTo>
                <a:lnTo>
                  <a:pt x="44450" y="63500"/>
                </a:lnTo>
                <a:lnTo>
                  <a:pt x="44417" y="76221"/>
                </a:lnTo>
                <a:lnTo>
                  <a:pt x="76200" y="76327"/>
                </a:lnTo>
                <a:lnTo>
                  <a:pt x="69818" y="63500"/>
                </a:lnTo>
                <a:close/>
              </a:path>
              <a:path w="76200" h="619125">
                <a:moveTo>
                  <a:pt x="44450" y="63500"/>
                </a:moveTo>
                <a:lnTo>
                  <a:pt x="31750" y="63500"/>
                </a:lnTo>
                <a:lnTo>
                  <a:pt x="31718" y="76178"/>
                </a:lnTo>
                <a:lnTo>
                  <a:pt x="44417" y="76221"/>
                </a:lnTo>
                <a:lnTo>
                  <a:pt x="44450" y="63500"/>
                </a:lnTo>
                <a:close/>
              </a:path>
              <a:path w="76200" h="619125">
                <a:moveTo>
                  <a:pt x="38226" y="0"/>
                </a:moveTo>
                <a:lnTo>
                  <a:pt x="0" y="76072"/>
                </a:lnTo>
                <a:lnTo>
                  <a:pt x="31718" y="76178"/>
                </a:lnTo>
                <a:lnTo>
                  <a:pt x="31750" y="63500"/>
                </a:lnTo>
                <a:lnTo>
                  <a:pt x="69818" y="63500"/>
                </a:lnTo>
                <a:lnTo>
                  <a:pt x="382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460235" y="6105144"/>
            <a:ext cx="826135" cy="1905"/>
          </a:xfrm>
          <a:custGeom>
            <a:avLst/>
            <a:gdLst/>
            <a:ahLst/>
            <a:cxnLst/>
            <a:rect l="l" t="t" r="r" b="b"/>
            <a:pathLst>
              <a:path w="826134" h="1904">
                <a:moveTo>
                  <a:pt x="0" y="1523"/>
                </a:moveTo>
                <a:lnTo>
                  <a:pt x="8260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221223" y="5486400"/>
            <a:ext cx="1905" cy="619125"/>
          </a:xfrm>
          <a:custGeom>
            <a:avLst/>
            <a:gdLst/>
            <a:ahLst/>
            <a:cxnLst/>
            <a:rect l="l" t="t" r="r" b="b"/>
            <a:pathLst>
              <a:path w="1904" h="619125">
                <a:moveTo>
                  <a:pt x="0" y="0"/>
                </a:moveTo>
                <a:lnTo>
                  <a:pt x="1524" y="61874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980688" y="6068466"/>
            <a:ext cx="1240790" cy="76200"/>
          </a:xfrm>
          <a:custGeom>
            <a:avLst/>
            <a:gdLst/>
            <a:ahLst/>
            <a:cxnLst/>
            <a:rect l="l" t="t" r="r" b="b"/>
            <a:pathLst>
              <a:path w="1240789" h="76200">
                <a:moveTo>
                  <a:pt x="76200" y="0"/>
                </a:moveTo>
                <a:lnTo>
                  <a:pt x="0" y="38201"/>
                </a:lnTo>
                <a:lnTo>
                  <a:pt x="76200" y="76200"/>
                </a:lnTo>
                <a:lnTo>
                  <a:pt x="76200" y="44475"/>
                </a:lnTo>
                <a:lnTo>
                  <a:pt x="63500" y="44475"/>
                </a:lnTo>
                <a:lnTo>
                  <a:pt x="63500" y="31775"/>
                </a:lnTo>
                <a:lnTo>
                  <a:pt x="76200" y="31759"/>
                </a:lnTo>
                <a:lnTo>
                  <a:pt x="76200" y="0"/>
                </a:lnTo>
                <a:close/>
              </a:path>
              <a:path w="1240789" h="76200">
                <a:moveTo>
                  <a:pt x="76200" y="31759"/>
                </a:moveTo>
                <a:lnTo>
                  <a:pt x="63500" y="31775"/>
                </a:lnTo>
                <a:lnTo>
                  <a:pt x="63500" y="44475"/>
                </a:lnTo>
                <a:lnTo>
                  <a:pt x="76200" y="44459"/>
                </a:lnTo>
                <a:lnTo>
                  <a:pt x="76200" y="31759"/>
                </a:lnTo>
                <a:close/>
              </a:path>
              <a:path w="1240789" h="76200">
                <a:moveTo>
                  <a:pt x="76200" y="44459"/>
                </a:moveTo>
                <a:lnTo>
                  <a:pt x="63500" y="44475"/>
                </a:lnTo>
                <a:lnTo>
                  <a:pt x="76200" y="44475"/>
                </a:lnTo>
                <a:close/>
              </a:path>
              <a:path w="1240789" h="76200">
                <a:moveTo>
                  <a:pt x="1240536" y="30327"/>
                </a:moveTo>
                <a:lnTo>
                  <a:pt x="76200" y="31759"/>
                </a:lnTo>
                <a:lnTo>
                  <a:pt x="76200" y="44459"/>
                </a:lnTo>
                <a:lnTo>
                  <a:pt x="1240536" y="43027"/>
                </a:lnTo>
                <a:lnTo>
                  <a:pt x="1240536" y="303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286243" y="5795771"/>
            <a:ext cx="2405380" cy="608330"/>
          </a:xfrm>
          <a:custGeom>
            <a:avLst/>
            <a:gdLst/>
            <a:ahLst/>
            <a:cxnLst/>
            <a:rect l="l" t="t" r="r" b="b"/>
            <a:pathLst>
              <a:path w="2405379" h="608329">
                <a:moveTo>
                  <a:pt x="0" y="608075"/>
                </a:moveTo>
                <a:lnTo>
                  <a:pt x="2404872" y="608075"/>
                </a:lnTo>
                <a:lnTo>
                  <a:pt x="2404872" y="0"/>
                </a:lnTo>
                <a:lnTo>
                  <a:pt x="0" y="0"/>
                </a:lnTo>
                <a:lnTo>
                  <a:pt x="0" y="608075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286243" y="5795771"/>
            <a:ext cx="2405380" cy="33855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202565">
              <a:spcBef>
                <a:spcPts val="240"/>
              </a:spcBef>
            </a:pPr>
            <a:r>
              <a:rPr sz="2000" dirty="0">
                <a:solidFill>
                  <a:prstClr val="black"/>
                </a:solidFill>
                <a:cs typeface="Calibri"/>
              </a:rPr>
              <a:t>Внесение в</a:t>
            </a:r>
            <a:r>
              <a:rPr sz="2000" spc="-30" dirty="0">
                <a:solidFill>
                  <a:prstClr val="black"/>
                </a:solidFill>
                <a:cs typeface="Calibri"/>
              </a:rPr>
              <a:t> </a:t>
            </a:r>
            <a:r>
              <a:rPr sz="2000" spc="-5" dirty="0" err="1" smtClean="0">
                <a:solidFill>
                  <a:prstClr val="black"/>
                </a:solidFill>
                <a:cs typeface="Calibri"/>
              </a:rPr>
              <a:t>реестр</a:t>
            </a:r>
            <a:endParaRPr sz="20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493391" y="1302258"/>
            <a:ext cx="86995" cy="4494530"/>
          </a:xfrm>
          <a:custGeom>
            <a:avLst/>
            <a:gdLst/>
            <a:ahLst/>
            <a:cxnLst/>
            <a:rect l="l" t="t" r="r" b="b"/>
            <a:pathLst>
              <a:path w="86994" h="4494530">
                <a:moveTo>
                  <a:pt x="65404" y="0"/>
                </a:moveTo>
                <a:lnTo>
                  <a:pt x="36448" y="0"/>
                </a:lnTo>
                <a:lnTo>
                  <a:pt x="36067" y="231647"/>
                </a:lnTo>
                <a:lnTo>
                  <a:pt x="65023" y="231647"/>
                </a:lnTo>
                <a:lnTo>
                  <a:pt x="65404" y="0"/>
                </a:lnTo>
                <a:close/>
              </a:path>
              <a:path w="86994" h="4494530">
                <a:moveTo>
                  <a:pt x="64896" y="318515"/>
                </a:moveTo>
                <a:lnTo>
                  <a:pt x="35940" y="318515"/>
                </a:lnTo>
                <a:lnTo>
                  <a:pt x="35559" y="550163"/>
                </a:lnTo>
                <a:lnTo>
                  <a:pt x="64515" y="550163"/>
                </a:lnTo>
                <a:lnTo>
                  <a:pt x="64896" y="318515"/>
                </a:lnTo>
                <a:close/>
              </a:path>
              <a:path w="86994" h="4494530">
                <a:moveTo>
                  <a:pt x="64261" y="637031"/>
                </a:moveTo>
                <a:lnTo>
                  <a:pt x="35306" y="637031"/>
                </a:lnTo>
                <a:lnTo>
                  <a:pt x="34925" y="868679"/>
                </a:lnTo>
                <a:lnTo>
                  <a:pt x="63881" y="868679"/>
                </a:lnTo>
                <a:lnTo>
                  <a:pt x="64261" y="637031"/>
                </a:lnTo>
                <a:close/>
              </a:path>
              <a:path w="86994" h="4494530">
                <a:moveTo>
                  <a:pt x="63753" y="955547"/>
                </a:moveTo>
                <a:lnTo>
                  <a:pt x="34797" y="955547"/>
                </a:lnTo>
                <a:lnTo>
                  <a:pt x="34416" y="1187195"/>
                </a:lnTo>
                <a:lnTo>
                  <a:pt x="63372" y="1187195"/>
                </a:lnTo>
                <a:lnTo>
                  <a:pt x="63753" y="955547"/>
                </a:lnTo>
                <a:close/>
              </a:path>
              <a:path w="86994" h="4494530">
                <a:moveTo>
                  <a:pt x="63245" y="1274064"/>
                </a:moveTo>
                <a:lnTo>
                  <a:pt x="34289" y="1274064"/>
                </a:lnTo>
                <a:lnTo>
                  <a:pt x="33908" y="1505712"/>
                </a:lnTo>
                <a:lnTo>
                  <a:pt x="62864" y="1505712"/>
                </a:lnTo>
                <a:lnTo>
                  <a:pt x="63245" y="1274064"/>
                </a:lnTo>
                <a:close/>
              </a:path>
              <a:path w="86994" h="4494530">
                <a:moveTo>
                  <a:pt x="62737" y="1592579"/>
                </a:moveTo>
                <a:lnTo>
                  <a:pt x="33781" y="1592579"/>
                </a:lnTo>
                <a:lnTo>
                  <a:pt x="33400" y="1824227"/>
                </a:lnTo>
                <a:lnTo>
                  <a:pt x="62356" y="1824227"/>
                </a:lnTo>
                <a:lnTo>
                  <a:pt x="62737" y="1592579"/>
                </a:lnTo>
                <a:close/>
              </a:path>
              <a:path w="86994" h="4494530">
                <a:moveTo>
                  <a:pt x="62102" y="1911095"/>
                </a:moveTo>
                <a:lnTo>
                  <a:pt x="33146" y="1911095"/>
                </a:lnTo>
                <a:lnTo>
                  <a:pt x="32765" y="2142743"/>
                </a:lnTo>
                <a:lnTo>
                  <a:pt x="61721" y="2142743"/>
                </a:lnTo>
                <a:lnTo>
                  <a:pt x="62102" y="1911095"/>
                </a:lnTo>
                <a:close/>
              </a:path>
              <a:path w="86994" h="4494530">
                <a:moveTo>
                  <a:pt x="61594" y="2229612"/>
                </a:moveTo>
                <a:lnTo>
                  <a:pt x="32638" y="2229612"/>
                </a:lnTo>
                <a:lnTo>
                  <a:pt x="32257" y="2461260"/>
                </a:lnTo>
                <a:lnTo>
                  <a:pt x="61213" y="2461260"/>
                </a:lnTo>
                <a:lnTo>
                  <a:pt x="61594" y="2229612"/>
                </a:lnTo>
                <a:close/>
              </a:path>
              <a:path w="86994" h="4494530">
                <a:moveTo>
                  <a:pt x="61086" y="2548128"/>
                </a:moveTo>
                <a:lnTo>
                  <a:pt x="32131" y="2548128"/>
                </a:lnTo>
                <a:lnTo>
                  <a:pt x="31750" y="2779775"/>
                </a:lnTo>
                <a:lnTo>
                  <a:pt x="60706" y="2779775"/>
                </a:lnTo>
                <a:lnTo>
                  <a:pt x="61086" y="2548128"/>
                </a:lnTo>
                <a:close/>
              </a:path>
              <a:path w="86994" h="4494530">
                <a:moveTo>
                  <a:pt x="60578" y="2866643"/>
                </a:moveTo>
                <a:lnTo>
                  <a:pt x="31622" y="2866643"/>
                </a:lnTo>
                <a:lnTo>
                  <a:pt x="31241" y="3098291"/>
                </a:lnTo>
                <a:lnTo>
                  <a:pt x="60197" y="3098291"/>
                </a:lnTo>
                <a:lnTo>
                  <a:pt x="60578" y="2866643"/>
                </a:lnTo>
                <a:close/>
              </a:path>
              <a:path w="86994" h="4494530">
                <a:moveTo>
                  <a:pt x="59943" y="3185160"/>
                </a:moveTo>
                <a:lnTo>
                  <a:pt x="30987" y="3185160"/>
                </a:lnTo>
                <a:lnTo>
                  <a:pt x="30606" y="3416807"/>
                </a:lnTo>
                <a:lnTo>
                  <a:pt x="59562" y="3416807"/>
                </a:lnTo>
                <a:lnTo>
                  <a:pt x="59943" y="3185160"/>
                </a:lnTo>
                <a:close/>
              </a:path>
              <a:path w="86994" h="4494530">
                <a:moveTo>
                  <a:pt x="59435" y="3503676"/>
                </a:moveTo>
                <a:lnTo>
                  <a:pt x="30479" y="3503676"/>
                </a:lnTo>
                <a:lnTo>
                  <a:pt x="30098" y="3735324"/>
                </a:lnTo>
                <a:lnTo>
                  <a:pt x="59054" y="3735324"/>
                </a:lnTo>
                <a:lnTo>
                  <a:pt x="59435" y="3503676"/>
                </a:lnTo>
                <a:close/>
              </a:path>
              <a:path w="86994" h="4494530">
                <a:moveTo>
                  <a:pt x="58927" y="3822191"/>
                </a:moveTo>
                <a:lnTo>
                  <a:pt x="29971" y="3822191"/>
                </a:lnTo>
                <a:lnTo>
                  <a:pt x="29590" y="4053840"/>
                </a:lnTo>
                <a:lnTo>
                  <a:pt x="58546" y="4053840"/>
                </a:lnTo>
                <a:lnTo>
                  <a:pt x="58927" y="3822191"/>
                </a:lnTo>
                <a:close/>
              </a:path>
              <a:path w="86994" h="4494530">
                <a:moveTo>
                  <a:pt x="58419" y="4140707"/>
                </a:moveTo>
                <a:lnTo>
                  <a:pt x="29463" y="4140707"/>
                </a:lnTo>
                <a:lnTo>
                  <a:pt x="29082" y="4372317"/>
                </a:lnTo>
                <a:lnTo>
                  <a:pt x="58038" y="4372368"/>
                </a:lnTo>
                <a:lnTo>
                  <a:pt x="58419" y="4140707"/>
                </a:lnTo>
                <a:close/>
              </a:path>
              <a:path w="86994" h="4494530">
                <a:moveTo>
                  <a:pt x="0" y="4407331"/>
                </a:moveTo>
                <a:lnTo>
                  <a:pt x="43306" y="4494276"/>
                </a:lnTo>
                <a:lnTo>
                  <a:pt x="86867" y="4407484"/>
                </a:lnTo>
                <a:lnTo>
                  <a:pt x="0" y="44073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99110" y="17780"/>
            <a:ext cx="73190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Правила 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проведения центром оценки квалификаций независимой</a:t>
            </a:r>
            <a:r>
              <a:rPr spc="7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оценки</a:t>
            </a:r>
            <a:endParaRPr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title"/>
          </p:nvPr>
        </p:nvSpPr>
        <p:spPr>
          <a:xfrm>
            <a:off x="299110" y="291795"/>
            <a:ext cx="52762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квалификации </a:t>
            </a:r>
            <a:r>
              <a:rPr sz="1800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в </a:t>
            </a:r>
            <a:r>
              <a:rPr sz="1800" spc="-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форме профессионального</a:t>
            </a:r>
            <a:r>
              <a:rPr sz="1800" spc="4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chemeClr val="accent1">
                    <a:lumMod val="75000"/>
                  </a:schemeClr>
                </a:solidFill>
                <a:latin typeface="Calibri"/>
                <a:cs typeface="Calibri"/>
              </a:rPr>
              <a:t>экзамена</a:t>
            </a:r>
            <a:endParaRPr sz="1800" dirty="0">
              <a:solidFill>
                <a:schemeClr val="accent1">
                  <a:lumMod val="7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7630668" y="4689360"/>
            <a:ext cx="310959" cy="128016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7728204" y="4711446"/>
            <a:ext cx="120650" cy="1084580"/>
          </a:xfrm>
          <a:custGeom>
            <a:avLst/>
            <a:gdLst/>
            <a:ahLst/>
            <a:cxnLst/>
            <a:rect l="l" t="t" r="r" b="b"/>
            <a:pathLst>
              <a:path w="120650" h="1084579">
                <a:moveTo>
                  <a:pt x="14477" y="966088"/>
                </a:moveTo>
                <a:lnTo>
                  <a:pt x="8381" y="969695"/>
                </a:lnTo>
                <a:lnTo>
                  <a:pt x="2159" y="973302"/>
                </a:lnTo>
                <a:lnTo>
                  <a:pt x="0" y="981240"/>
                </a:lnTo>
                <a:lnTo>
                  <a:pt x="3682" y="987412"/>
                </a:lnTo>
                <a:lnTo>
                  <a:pt x="60198" y="1084325"/>
                </a:lnTo>
                <a:lnTo>
                  <a:pt x="75195" y="1058608"/>
                </a:lnTo>
                <a:lnTo>
                  <a:pt x="47244" y="1058608"/>
                </a:lnTo>
                <a:lnTo>
                  <a:pt x="47244" y="1010714"/>
                </a:lnTo>
                <a:lnTo>
                  <a:pt x="26035" y="974356"/>
                </a:lnTo>
                <a:lnTo>
                  <a:pt x="22478" y="968184"/>
                </a:lnTo>
                <a:lnTo>
                  <a:pt x="14477" y="966088"/>
                </a:lnTo>
                <a:close/>
              </a:path>
              <a:path w="120650" h="1084579">
                <a:moveTo>
                  <a:pt x="47244" y="1010714"/>
                </a:moveTo>
                <a:lnTo>
                  <a:pt x="47244" y="1058608"/>
                </a:lnTo>
                <a:lnTo>
                  <a:pt x="73151" y="1058608"/>
                </a:lnTo>
                <a:lnTo>
                  <a:pt x="73151" y="1052080"/>
                </a:lnTo>
                <a:lnTo>
                  <a:pt x="49022" y="1052080"/>
                </a:lnTo>
                <a:lnTo>
                  <a:pt x="60198" y="1032921"/>
                </a:lnTo>
                <a:lnTo>
                  <a:pt x="47244" y="1010714"/>
                </a:lnTo>
                <a:close/>
              </a:path>
              <a:path w="120650" h="1084579">
                <a:moveTo>
                  <a:pt x="105918" y="966088"/>
                </a:moveTo>
                <a:lnTo>
                  <a:pt x="97917" y="968184"/>
                </a:lnTo>
                <a:lnTo>
                  <a:pt x="94361" y="974356"/>
                </a:lnTo>
                <a:lnTo>
                  <a:pt x="73151" y="1010714"/>
                </a:lnTo>
                <a:lnTo>
                  <a:pt x="73151" y="1058608"/>
                </a:lnTo>
                <a:lnTo>
                  <a:pt x="75195" y="1058608"/>
                </a:lnTo>
                <a:lnTo>
                  <a:pt x="116713" y="987412"/>
                </a:lnTo>
                <a:lnTo>
                  <a:pt x="120269" y="981240"/>
                </a:lnTo>
                <a:lnTo>
                  <a:pt x="118237" y="973302"/>
                </a:lnTo>
                <a:lnTo>
                  <a:pt x="112014" y="969695"/>
                </a:lnTo>
                <a:lnTo>
                  <a:pt x="105918" y="966088"/>
                </a:lnTo>
                <a:close/>
              </a:path>
              <a:path w="120650" h="1084579">
                <a:moveTo>
                  <a:pt x="60198" y="1032921"/>
                </a:moveTo>
                <a:lnTo>
                  <a:pt x="49022" y="1052080"/>
                </a:lnTo>
                <a:lnTo>
                  <a:pt x="71374" y="1052080"/>
                </a:lnTo>
                <a:lnTo>
                  <a:pt x="60198" y="1032921"/>
                </a:lnTo>
                <a:close/>
              </a:path>
              <a:path w="120650" h="1084579">
                <a:moveTo>
                  <a:pt x="73151" y="1010714"/>
                </a:moveTo>
                <a:lnTo>
                  <a:pt x="60198" y="1032921"/>
                </a:lnTo>
                <a:lnTo>
                  <a:pt x="71374" y="1052080"/>
                </a:lnTo>
                <a:lnTo>
                  <a:pt x="73151" y="1052080"/>
                </a:lnTo>
                <a:lnTo>
                  <a:pt x="73151" y="1010714"/>
                </a:lnTo>
                <a:close/>
              </a:path>
              <a:path w="120650" h="1084579">
                <a:moveTo>
                  <a:pt x="73151" y="0"/>
                </a:moveTo>
                <a:lnTo>
                  <a:pt x="47244" y="0"/>
                </a:lnTo>
                <a:lnTo>
                  <a:pt x="47244" y="1010714"/>
                </a:lnTo>
                <a:lnTo>
                  <a:pt x="60198" y="1032921"/>
                </a:lnTo>
                <a:lnTo>
                  <a:pt x="73151" y="1010714"/>
                </a:lnTo>
                <a:lnTo>
                  <a:pt x="7315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193405" y="3614673"/>
            <a:ext cx="6534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solidFill>
                  <a:srgbClr val="001F5F"/>
                </a:solidFill>
                <a:cs typeface="Calibri"/>
              </a:rPr>
              <a:t>С</a:t>
            </a:r>
            <a:r>
              <a:rPr b="1" spc="-10" dirty="0">
                <a:solidFill>
                  <a:srgbClr val="001F5F"/>
                </a:solidFill>
                <a:cs typeface="Calibri"/>
              </a:rPr>
              <a:t>О</a:t>
            </a:r>
            <a:r>
              <a:rPr b="1" dirty="0">
                <a:solidFill>
                  <a:srgbClr val="001F5F"/>
                </a:solidFill>
                <a:cs typeface="Calibri"/>
              </a:rPr>
              <a:t>ВЕТ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268217" y="4503801"/>
            <a:ext cx="6673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39461D"/>
                </a:solidFill>
                <a:cs typeface="Calibri"/>
              </a:rPr>
              <a:t>ЦЕН</a:t>
            </a:r>
            <a:r>
              <a:rPr b="1" spc="-5" dirty="0">
                <a:solidFill>
                  <a:srgbClr val="39461D"/>
                </a:solidFill>
                <a:cs typeface="Calibri"/>
              </a:rPr>
              <a:t>ТР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832852" y="1134313"/>
            <a:ext cx="6680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dirty="0">
                <a:solidFill>
                  <a:srgbClr val="39461D"/>
                </a:solidFill>
                <a:cs typeface="Calibri"/>
              </a:rPr>
              <a:t>ЦЕНТР</a:t>
            </a:r>
            <a:endParaRPr>
              <a:solidFill>
                <a:prstClr val="black"/>
              </a:solidFill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593591" y="2645664"/>
            <a:ext cx="3424427" cy="140055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655314" y="2684526"/>
            <a:ext cx="3305810" cy="1282065"/>
          </a:xfrm>
          <a:custGeom>
            <a:avLst/>
            <a:gdLst/>
            <a:ahLst/>
            <a:cxnLst/>
            <a:rect l="l" t="t" r="r" b="b"/>
            <a:pathLst>
              <a:path w="3305809" h="1282064">
                <a:moveTo>
                  <a:pt x="0" y="640841"/>
                </a:moveTo>
                <a:lnTo>
                  <a:pt x="5216" y="589548"/>
                </a:lnTo>
                <a:lnTo>
                  <a:pt x="20604" y="539366"/>
                </a:lnTo>
                <a:lnTo>
                  <a:pt x="45767" y="490446"/>
                </a:lnTo>
                <a:lnTo>
                  <a:pt x="80310" y="442944"/>
                </a:lnTo>
                <a:lnTo>
                  <a:pt x="123838" y="397011"/>
                </a:lnTo>
                <a:lnTo>
                  <a:pt x="175956" y="352802"/>
                </a:lnTo>
                <a:lnTo>
                  <a:pt x="236269" y="310468"/>
                </a:lnTo>
                <a:lnTo>
                  <a:pt x="269375" y="290052"/>
                </a:lnTo>
                <a:lnTo>
                  <a:pt x="304382" y="270163"/>
                </a:lnTo>
                <a:lnTo>
                  <a:pt x="341240" y="250820"/>
                </a:lnTo>
                <a:lnTo>
                  <a:pt x="379900" y="232041"/>
                </a:lnTo>
                <a:lnTo>
                  <a:pt x="420312" y="213846"/>
                </a:lnTo>
                <a:lnTo>
                  <a:pt x="462427" y="196254"/>
                </a:lnTo>
                <a:lnTo>
                  <a:pt x="506196" y="179284"/>
                </a:lnTo>
                <a:lnTo>
                  <a:pt x="551569" y="162955"/>
                </a:lnTo>
                <a:lnTo>
                  <a:pt x="598497" y="147287"/>
                </a:lnTo>
                <a:lnTo>
                  <a:pt x="646930" y="132298"/>
                </a:lnTo>
                <a:lnTo>
                  <a:pt x="696819" y="118008"/>
                </a:lnTo>
                <a:lnTo>
                  <a:pt x="748116" y="104435"/>
                </a:lnTo>
                <a:lnTo>
                  <a:pt x="800769" y="91600"/>
                </a:lnTo>
                <a:lnTo>
                  <a:pt x="854730" y="79520"/>
                </a:lnTo>
                <a:lnTo>
                  <a:pt x="909950" y="68216"/>
                </a:lnTo>
                <a:lnTo>
                  <a:pt x="966379" y="57707"/>
                </a:lnTo>
                <a:lnTo>
                  <a:pt x="1023968" y="48010"/>
                </a:lnTo>
                <a:lnTo>
                  <a:pt x="1082667" y="39147"/>
                </a:lnTo>
                <a:lnTo>
                  <a:pt x="1142428" y="31135"/>
                </a:lnTo>
                <a:lnTo>
                  <a:pt x="1203199" y="23994"/>
                </a:lnTo>
                <a:lnTo>
                  <a:pt x="1264933" y="17743"/>
                </a:lnTo>
                <a:lnTo>
                  <a:pt x="1327580" y="12401"/>
                </a:lnTo>
                <a:lnTo>
                  <a:pt x="1391090" y="7987"/>
                </a:lnTo>
                <a:lnTo>
                  <a:pt x="1455414" y="4521"/>
                </a:lnTo>
                <a:lnTo>
                  <a:pt x="1520503" y="2022"/>
                </a:lnTo>
                <a:lnTo>
                  <a:pt x="1586307" y="508"/>
                </a:lnTo>
                <a:lnTo>
                  <a:pt x="1652777" y="0"/>
                </a:lnTo>
                <a:lnTo>
                  <a:pt x="1719248" y="508"/>
                </a:lnTo>
                <a:lnTo>
                  <a:pt x="1785052" y="2022"/>
                </a:lnTo>
                <a:lnTo>
                  <a:pt x="1850141" y="4521"/>
                </a:lnTo>
                <a:lnTo>
                  <a:pt x="1914465" y="7987"/>
                </a:lnTo>
                <a:lnTo>
                  <a:pt x="1977975" y="12401"/>
                </a:lnTo>
                <a:lnTo>
                  <a:pt x="2040622" y="17743"/>
                </a:lnTo>
                <a:lnTo>
                  <a:pt x="2102356" y="23994"/>
                </a:lnTo>
                <a:lnTo>
                  <a:pt x="2163127" y="31135"/>
                </a:lnTo>
                <a:lnTo>
                  <a:pt x="2222888" y="39147"/>
                </a:lnTo>
                <a:lnTo>
                  <a:pt x="2281587" y="48010"/>
                </a:lnTo>
                <a:lnTo>
                  <a:pt x="2339176" y="57707"/>
                </a:lnTo>
                <a:lnTo>
                  <a:pt x="2395605" y="68216"/>
                </a:lnTo>
                <a:lnTo>
                  <a:pt x="2450825" y="79520"/>
                </a:lnTo>
                <a:lnTo>
                  <a:pt x="2504786" y="91600"/>
                </a:lnTo>
                <a:lnTo>
                  <a:pt x="2557439" y="104435"/>
                </a:lnTo>
                <a:lnTo>
                  <a:pt x="2608736" y="118008"/>
                </a:lnTo>
                <a:lnTo>
                  <a:pt x="2658625" y="132298"/>
                </a:lnTo>
                <a:lnTo>
                  <a:pt x="2707058" y="147287"/>
                </a:lnTo>
                <a:lnTo>
                  <a:pt x="2753986" y="162955"/>
                </a:lnTo>
                <a:lnTo>
                  <a:pt x="2799359" y="179284"/>
                </a:lnTo>
                <a:lnTo>
                  <a:pt x="2843128" y="196254"/>
                </a:lnTo>
                <a:lnTo>
                  <a:pt x="2885243" y="213846"/>
                </a:lnTo>
                <a:lnTo>
                  <a:pt x="2925655" y="232041"/>
                </a:lnTo>
                <a:lnTo>
                  <a:pt x="2964315" y="250820"/>
                </a:lnTo>
                <a:lnTo>
                  <a:pt x="3001173" y="270163"/>
                </a:lnTo>
                <a:lnTo>
                  <a:pt x="3036180" y="290052"/>
                </a:lnTo>
                <a:lnTo>
                  <a:pt x="3069286" y="310468"/>
                </a:lnTo>
                <a:lnTo>
                  <a:pt x="3129599" y="352802"/>
                </a:lnTo>
                <a:lnTo>
                  <a:pt x="3181717" y="397011"/>
                </a:lnTo>
                <a:lnTo>
                  <a:pt x="3225245" y="442944"/>
                </a:lnTo>
                <a:lnTo>
                  <a:pt x="3259788" y="490446"/>
                </a:lnTo>
                <a:lnTo>
                  <a:pt x="3284951" y="539366"/>
                </a:lnTo>
                <a:lnTo>
                  <a:pt x="3300339" y="589548"/>
                </a:lnTo>
                <a:lnTo>
                  <a:pt x="3305556" y="640841"/>
                </a:lnTo>
                <a:lnTo>
                  <a:pt x="3304243" y="666617"/>
                </a:lnTo>
                <a:lnTo>
                  <a:pt x="3293891" y="717374"/>
                </a:lnTo>
                <a:lnTo>
                  <a:pt x="3273567" y="766945"/>
                </a:lnTo>
                <a:lnTo>
                  <a:pt x="3243665" y="815174"/>
                </a:lnTo>
                <a:lnTo>
                  <a:pt x="3204580" y="861911"/>
                </a:lnTo>
                <a:lnTo>
                  <a:pt x="3156707" y="907002"/>
                </a:lnTo>
                <a:lnTo>
                  <a:pt x="3100442" y="950292"/>
                </a:lnTo>
                <a:lnTo>
                  <a:pt x="3036180" y="991631"/>
                </a:lnTo>
                <a:lnTo>
                  <a:pt x="3001173" y="1011520"/>
                </a:lnTo>
                <a:lnTo>
                  <a:pt x="2964315" y="1030863"/>
                </a:lnTo>
                <a:lnTo>
                  <a:pt x="2925655" y="1049642"/>
                </a:lnTo>
                <a:lnTo>
                  <a:pt x="2885243" y="1067837"/>
                </a:lnTo>
                <a:lnTo>
                  <a:pt x="2843128" y="1085429"/>
                </a:lnTo>
                <a:lnTo>
                  <a:pt x="2799359" y="1102399"/>
                </a:lnTo>
                <a:lnTo>
                  <a:pt x="2753986" y="1118728"/>
                </a:lnTo>
                <a:lnTo>
                  <a:pt x="2707058" y="1134396"/>
                </a:lnTo>
                <a:lnTo>
                  <a:pt x="2658625" y="1149385"/>
                </a:lnTo>
                <a:lnTo>
                  <a:pt x="2608736" y="1163675"/>
                </a:lnTo>
                <a:lnTo>
                  <a:pt x="2557439" y="1177248"/>
                </a:lnTo>
                <a:lnTo>
                  <a:pt x="2504786" y="1190083"/>
                </a:lnTo>
                <a:lnTo>
                  <a:pt x="2450825" y="1202163"/>
                </a:lnTo>
                <a:lnTo>
                  <a:pt x="2395605" y="1213467"/>
                </a:lnTo>
                <a:lnTo>
                  <a:pt x="2339176" y="1223976"/>
                </a:lnTo>
                <a:lnTo>
                  <a:pt x="2281587" y="1233673"/>
                </a:lnTo>
                <a:lnTo>
                  <a:pt x="2222888" y="1242536"/>
                </a:lnTo>
                <a:lnTo>
                  <a:pt x="2163127" y="1250548"/>
                </a:lnTo>
                <a:lnTo>
                  <a:pt x="2102356" y="1257689"/>
                </a:lnTo>
                <a:lnTo>
                  <a:pt x="2040622" y="1263940"/>
                </a:lnTo>
                <a:lnTo>
                  <a:pt x="1977975" y="1269282"/>
                </a:lnTo>
                <a:lnTo>
                  <a:pt x="1914465" y="1273696"/>
                </a:lnTo>
                <a:lnTo>
                  <a:pt x="1850141" y="1277162"/>
                </a:lnTo>
                <a:lnTo>
                  <a:pt x="1785052" y="1279661"/>
                </a:lnTo>
                <a:lnTo>
                  <a:pt x="1719248" y="1281175"/>
                </a:lnTo>
                <a:lnTo>
                  <a:pt x="1652777" y="1281684"/>
                </a:lnTo>
                <a:lnTo>
                  <a:pt x="1586307" y="1281175"/>
                </a:lnTo>
                <a:lnTo>
                  <a:pt x="1520503" y="1279661"/>
                </a:lnTo>
                <a:lnTo>
                  <a:pt x="1455414" y="1277162"/>
                </a:lnTo>
                <a:lnTo>
                  <a:pt x="1391090" y="1273696"/>
                </a:lnTo>
                <a:lnTo>
                  <a:pt x="1327580" y="1269282"/>
                </a:lnTo>
                <a:lnTo>
                  <a:pt x="1264933" y="1263940"/>
                </a:lnTo>
                <a:lnTo>
                  <a:pt x="1203199" y="1257689"/>
                </a:lnTo>
                <a:lnTo>
                  <a:pt x="1142428" y="1250548"/>
                </a:lnTo>
                <a:lnTo>
                  <a:pt x="1082667" y="1242536"/>
                </a:lnTo>
                <a:lnTo>
                  <a:pt x="1023968" y="1233673"/>
                </a:lnTo>
                <a:lnTo>
                  <a:pt x="966379" y="1223976"/>
                </a:lnTo>
                <a:lnTo>
                  <a:pt x="909950" y="1213467"/>
                </a:lnTo>
                <a:lnTo>
                  <a:pt x="854730" y="1202163"/>
                </a:lnTo>
                <a:lnTo>
                  <a:pt x="800769" y="1190083"/>
                </a:lnTo>
                <a:lnTo>
                  <a:pt x="748116" y="1177248"/>
                </a:lnTo>
                <a:lnTo>
                  <a:pt x="696819" y="1163675"/>
                </a:lnTo>
                <a:lnTo>
                  <a:pt x="646930" y="1149385"/>
                </a:lnTo>
                <a:lnTo>
                  <a:pt x="598497" y="1134396"/>
                </a:lnTo>
                <a:lnTo>
                  <a:pt x="551569" y="1118728"/>
                </a:lnTo>
                <a:lnTo>
                  <a:pt x="506196" y="1102399"/>
                </a:lnTo>
                <a:lnTo>
                  <a:pt x="462427" y="1085429"/>
                </a:lnTo>
                <a:lnTo>
                  <a:pt x="420312" y="1067837"/>
                </a:lnTo>
                <a:lnTo>
                  <a:pt x="379900" y="1049642"/>
                </a:lnTo>
                <a:lnTo>
                  <a:pt x="341240" y="1030863"/>
                </a:lnTo>
                <a:lnTo>
                  <a:pt x="304382" y="1011520"/>
                </a:lnTo>
                <a:lnTo>
                  <a:pt x="269375" y="991631"/>
                </a:lnTo>
                <a:lnTo>
                  <a:pt x="236269" y="971215"/>
                </a:lnTo>
                <a:lnTo>
                  <a:pt x="175956" y="928881"/>
                </a:lnTo>
                <a:lnTo>
                  <a:pt x="123838" y="884672"/>
                </a:lnTo>
                <a:lnTo>
                  <a:pt x="80310" y="838739"/>
                </a:lnTo>
                <a:lnTo>
                  <a:pt x="45767" y="791237"/>
                </a:lnTo>
                <a:lnTo>
                  <a:pt x="20604" y="742317"/>
                </a:lnTo>
                <a:lnTo>
                  <a:pt x="5216" y="692135"/>
                </a:lnTo>
                <a:lnTo>
                  <a:pt x="0" y="640841"/>
                </a:lnTo>
                <a:close/>
              </a:path>
            </a:pathLst>
          </a:custGeom>
          <a:ln w="38099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100696" y="2896870"/>
            <a:ext cx="21062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spc="-5" dirty="0">
                <a:solidFill>
                  <a:srgbClr val="C00000"/>
                </a:solidFill>
                <a:cs typeface="Calibri"/>
              </a:rPr>
              <a:t>ОЦЕНОЧНЫЙ</a:t>
            </a:r>
            <a:r>
              <a:rPr sz="2000" b="1" spc="-70" dirty="0">
                <a:solidFill>
                  <a:srgbClr val="C00000"/>
                </a:solidFill>
                <a:cs typeface="Calibri"/>
              </a:rPr>
              <a:t> </a:t>
            </a:r>
            <a:r>
              <a:rPr sz="2000" b="1" spc="-45" dirty="0">
                <a:solidFill>
                  <a:srgbClr val="C00000"/>
                </a:solidFill>
                <a:cs typeface="Calibri"/>
              </a:rPr>
              <a:t>ЭТАП</a:t>
            </a:r>
            <a:endParaRPr sz="200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027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30568"/>
            <a:ext cx="12192000" cy="886141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413870" y="6477914"/>
            <a:ext cx="774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cs typeface="Calibri"/>
              </a:rPr>
              <a:t>3</a:t>
            </a:r>
            <a:endParaRPr sz="1200">
              <a:solidFill>
                <a:prstClr val="black"/>
              </a:solidFill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416051"/>
              </p:ext>
            </p:extLst>
          </p:nvPr>
        </p:nvGraphicFramePr>
        <p:xfrm>
          <a:off x="0" y="758316"/>
          <a:ext cx="12191999" cy="5534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27734"/>
                <a:gridCol w="6664265"/>
              </a:tblGrid>
              <a:tr h="429015">
                <a:tc>
                  <a:txBody>
                    <a:bodyPr/>
                    <a:lstStyle/>
                    <a:p>
                      <a:pPr marL="17119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Порядок</a:t>
                      </a:r>
                      <a:r>
                        <a:rPr sz="2200" b="1" spc="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ГИА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ru-RU" sz="2200" b="1" spc="-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Порядок </a:t>
                      </a:r>
                      <a:r>
                        <a:rPr sz="2200" b="1" spc="5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НОК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2451515">
                <a:tc>
                  <a:txBody>
                    <a:bodyPr/>
                    <a:lstStyle/>
                    <a:p>
                      <a:pPr marL="91440" marR="21018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ГИА </a:t>
                      </a: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проводится </a:t>
                      </a: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2200" spc="-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целях </a:t>
                      </a:r>
                      <a:r>
                        <a:rPr sz="22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определения  </a:t>
                      </a: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соответствия </a:t>
                      </a:r>
                      <a:r>
                        <a:rPr sz="2200" spc="-4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результатов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освоения  </a:t>
                      </a: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студентами</a:t>
                      </a:r>
                      <a:r>
                        <a:rPr sz="2200" spc="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образовательных</a:t>
                      </a:r>
                      <a:endParaRPr sz="22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91440" marR="3397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программ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требованиям </a:t>
                      </a:r>
                      <a:r>
                        <a:rPr sz="2200" spc="-4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ФГОС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СПО  </a:t>
                      </a:r>
                      <a:r>
                        <a:rPr sz="2200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КОММЕНТАРИИ: </a:t>
                      </a:r>
                      <a:r>
                        <a:rPr sz="2200" spc="-4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ФГОС </a:t>
                      </a:r>
                      <a:r>
                        <a:rPr sz="2200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СПО </a:t>
                      </a: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2200" spc="12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части</a:t>
                      </a:r>
                      <a:endParaRPr sz="2200" dirty="0">
                        <a:latin typeface="Arial"/>
                        <a:cs typeface="Arial"/>
                      </a:endParaRPr>
                    </a:p>
                    <a:p>
                      <a:pPr marL="91440" marR="885190">
                        <a:lnSpc>
                          <a:spcPct val="100000"/>
                        </a:lnSpc>
                      </a:pP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профессиональной </a:t>
                      </a:r>
                      <a:r>
                        <a:rPr sz="2200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компетенции  разработан </a:t>
                      </a: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 </a:t>
                      </a:r>
                      <a:r>
                        <a:rPr sz="2200" spc="-10" dirty="0" err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основе</a:t>
                      </a:r>
                      <a:r>
                        <a:rPr sz="2200" spc="2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2200" spc="-5" dirty="0" err="1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Профстандарта</a:t>
                      </a:r>
                      <a:r>
                        <a:rPr lang="ru-RU"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(при наличии)</a:t>
                      </a:r>
                      <a:endParaRPr sz="2200" dirty="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26289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Профессиональный экзамен </a:t>
                      </a: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проводится </a:t>
                      </a:r>
                      <a:r>
                        <a:rPr sz="2200" spc="-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ЦОК  </a:t>
                      </a:r>
                      <a:r>
                        <a:rPr lang="ru-RU" sz="2200" spc="-25" dirty="0" smtClean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(Центр оценки компетенции) </a:t>
                      </a:r>
                      <a:r>
                        <a:rPr sz="2200" spc="-5" dirty="0" err="1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5" dirty="0" err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подтверждения</a:t>
                      </a:r>
                      <a:r>
                        <a:rPr sz="2200" spc="3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5" dirty="0" err="1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соответствия</a:t>
                      </a:r>
                      <a:r>
                        <a:rPr lang="ru-RU" sz="2200" spc="-1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 err="1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квалификации</a:t>
                      </a:r>
                      <a:r>
                        <a:rPr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соискателя </a:t>
                      </a:r>
                      <a:r>
                        <a:rPr sz="2200" spc="-10" dirty="0" err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положениям</a:t>
                      </a:r>
                      <a:r>
                        <a:rPr sz="2200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2200" spc="-10" dirty="0" err="1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Профстандарта</a:t>
                      </a:r>
                      <a:r>
                        <a:rPr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или  </a:t>
                      </a: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квалификационным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требованиям,  </a:t>
                      </a: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установленным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федеральными </a:t>
                      </a: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законами</a:t>
                      </a:r>
                      <a:r>
                        <a:rPr sz="2200" spc="8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и</a:t>
                      </a:r>
                      <a:endParaRPr sz="22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иными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нормативными правовыми актами</a:t>
                      </a:r>
                      <a:r>
                        <a:rPr sz="2200" spc="8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РФ</a:t>
                      </a:r>
                      <a:endParaRPr sz="22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2266144">
                <a:tc>
                  <a:txBody>
                    <a:bodyPr/>
                    <a:lstStyle/>
                    <a:p>
                      <a:pPr marL="91440" marR="10858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5" dirty="0" err="1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Задания</a:t>
                      </a: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2200" spc="-10" dirty="0" smtClean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ГИА </a:t>
                      </a:r>
                      <a:r>
                        <a:rPr sz="2200" spc="-20" dirty="0" err="1" smtClean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разрабатываются</a:t>
                      </a:r>
                      <a:r>
                        <a:rPr sz="2200" spc="-20" dirty="0" smtClean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 </a:t>
                      </a:r>
                      <a:r>
                        <a:rPr sz="2200" spc="-10" dirty="0" err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основе</a:t>
                      </a:r>
                      <a:r>
                        <a:rPr sz="2200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2200" spc="-10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ФГОС и ПООП</a:t>
                      </a:r>
                      <a:r>
                        <a:rPr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+ согласование с работодателями</a:t>
                      </a:r>
                      <a:endParaRPr sz="22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372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Оценочные средства </a:t>
                      </a:r>
                      <a:r>
                        <a:rPr sz="2200" spc="-2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представляют </a:t>
                      </a:r>
                      <a:r>
                        <a:rPr sz="220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собой  комплекс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заданий, критериев</a:t>
                      </a:r>
                      <a:r>
                        <a:rPr sz="2200" spc="4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оценки,</a:t>
                      </a:r>
                      <a:endParaRPr sz="22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используемых </a:t>
                      </a:r>
                      <a:r>
                        <a:rPr sz="2200" spc="-2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ЦОК </a:t>
                      </a: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при</a:t>
                      </a:r>
                      <a:r>
                        <a:rPr sz="2200" spc="9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проведении</a:t>
                      </a:r>
                      <a:endParaRPr sz="22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  <a:p>
                      <a:pPr marL="92075" marR="90170" algn="just">
                        <a:lnSpc>
                          <a:spcPct val="100000"/>
                        </a:lnSpc>
                      </a:pPr>
                      <a:r>
                        <a:rPr sz="2200" spc="-10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профессионального </a:t>
                      </a:r>
                      <a:r>
                        <a:rPr sz="2200" spc="-5" dirty="0">
                          <a:solidFill>
                            <a:srgbClr val="002060"/>
                          </a:solidFill>
                          <a:latin typeface="Arial"/>
                          <a:cs typeface="Arial"/>
                        </a:rPr>
                        <a:t>экзамена </a:t>
                      </a: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на </a:t>
                      </a:r>
                      <a:r>
                        <a:rPr sz="2200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соответствие  </a:t>
                      </a:r>
                      <a:r>
                        <a:rPr sz="2200" spc="-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квалификации </a:t>
                      </a:r>
                      <a:r>
                        <a:rPr sz="2200" spc="-1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соискателя </a:t>
                      </a:r>
                      <a:r>
                        <a:rPr sz="2200" spc="-10" dirty="0" err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положениям</a:t>
                      </a:r>
                      <a:r>
                        <a:rPr sz="2200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</a:t>
                      </a:r>
                      <a:r>
                        <a:rPr lang="ru-RU" sz="2200" spc="-5" dirty="0" err="1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рофстандарта</a:t>
                      </a:r>
                      <a:r>
                        <a:rPr lang="ru-RU"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(согласуются</a:t>
                      </a:r>
                      <a:r>
                        <a:rPr lang="ru-RU" sz="2200" spc="-5" baseline="0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с Советом по </a:t>
                      </a:r>
                      <a:r>
                        <a:rPr lang="ru-RU" sz="2200" spc="-5" baseline="0" dirty="0" err="1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профквалификациям</a:t>
                      </a:r>
                      <a:r>
                        <a:rPr lang="ru-RU" sz="2200" spc="-5" dirty="0" smtClean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2200" dirty="0">
                        <a:solidFill>
                          <a:srgbClr val="00206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58190" y="120853"/>
            <a:ext cx="55327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О 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целях </a:t>
            </a: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и 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средствах </a:t>
            </a: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ГИА и</a:t>
            </a:r>
            <a:r>
              <a:rPr spc="-5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</a:t>
            </a: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НОК</a:t>
            </a:r>
          </a:p>
        </p:txBody>
      </p:sp>
    </p:spTree>
    <p:extLst>
      <p:ext uri="{BB962C8B-B14F-4D97-AF65-F5344CB8AC3E}">
        <p14:creationId xmlns:p14="http://schemas.microsoft.com/office/powerpoint/2010/main" val="85239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082609" y="2383551"/>
            <a:ext cx="1872995" cy="18470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19316" y="829055"/>
            <a:ext cx="5387339" cy="2125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85343" y="812291"/>
            <a:ext cx="5387340" cy="2155190"/>
          </a:xfrm>
          <a:custGeom>
            <a:avLst/>
            <a:gdLst/>
            <a:ahLst/>
            <a:cxnLst/>
            <a:rect l="l" t="t" r="r" b="b"/>
            <a:pathLst>
              <a:path w="5387340" h="2155190">
                <a:moveTo>
                  <a:pt x="5028183" y="0"/>
                </a:moveTo>
                <a:lnTo>
                  <a:pt x="359156" y="0"/>
                </a:lnTo>
                <a:lnTo>
                  <a:pt x="310422" y="3278"/>
                </a:lnTo>
                <a:lnTo>
                  <a:pt x="263680" y="12828"/>
                </a:lnTo>
                <a:lnTo>
                  <a:pt x="219359" y="28221"/>
                </a:lnTo>
                <a:lnTo>
                  <a:pt x="177886" y="49031"/>
                </a:lnTo>
                <a:lnTo>
                  <a:pt x="139689" y="74829"/>
                </a:lnTo>
                <a:lnTo>
                  <a:pt x="105197" y="105187"/>
                </a:lnTo>
                <a:lnTo>
                  <a:pt x="74837" y="139678"/>
                </a:lnTo>
                <a:lnTo>
                  <a:pt x="49037" y="177875"/>
                </a:lnTo>
                <a:lnTo>
                  <a:pt x="28225" y="219348"/>
                </a:lnTo>
                <a:lnTo>
                  <a:pt x="12829" y="263671"/>
                </a:lnTo>
                <a:lnTo>
                  <a:pt x="3278" y="310416"/>
                </a:lnTo>
                <a:lnTo>
                  <a:pt x="0" y="359156"/>
                </a:lnTo>
                <a:lnTo>
                  <a:pt x="0" y="1795780"/>
                </a:lnTo>
                <a:lnTo>
                  <a:pt x="3278" y="1844519"/>
                </a:lnTo>
                <a:lnTo>
                  <a:pt x="12829" y="1891264"/>
                </a:lnTo>
                <a:lnTo>
                  <a:pt x="28225" y="1935587"/>
                </a:lnTo>
                <a:lnTo>
                  <a:pt x="49037" y="1977060"/>
                </a:lnTo>
                <a:lnTo>
                  <a:pt x="74837" y="2015257"/>
                </a:lnTo>
                <a:lnTo>
                  <a:pt x="105197" y="2049748"/>
                </a:lnTo>
                <a:lnTo>
                  <a:pt x="139689" y="2080106"/>
                </a:lnTo>
                <a:lnTo>
                  <a:pt x="177886" y="2105904"/>
                </a:lnTo>
                <a:lnTo>
                  <a:pt x="219359" y="2126714"/>
                </a:lnTo>
                <a:lnTo>
                  <a:pt x="263680" y="2142107"/>
                </a:lnTo>
                <a:lnTo>
                  <a:pt x="310422" y="2151657"/>
                </a:lnTo>
                <a:lnTo>
                  <a:pt x="359156" y="2154936"/>
                </a:lnTo>
                <a:lnTo>
                  <a:pt x="5028183" y="2154936"/>
                </a:lnTo>
                <a:lnTo>
                  <a:pt x="5076923" y="2151657"/>
                </a:lnTo>
                <a:lnTo>
                  <a:pt x="5123668" y="2142107"/>
                </a:lnTo>
                <a:lnTo>
                  <a:pt x="5167991" y="2126714"/>
                </a:lnTo>
                <a:lnTo>
                  <a:pt x="5209464" y="2105904"/>
                </a:lnTo>
                <a:lnTo>
                  <a:pt x="5247661" y="2080106"/>
                </a:lnTo>
                <a:lnTo>
                  <a:pt x="5282152" y="2049748"/>
                </a:lnTo>
                <a:lnTo>
                  <a:pt x="5312510" y="2015257"/>
                </a:lnTo>
                <a:lnTo>
                  <a:pt x="5338308" y="1977060"/>
                </a:lnTo>
                <a:lnTo>
                  <a:pt x="5359118" y="1935587"/>
                </a:lnTo>
                <a:lnTo>
                  <a:pt x="5374511" y="1891264"/>
                </a:lnTo>
                <a:lnTo>
                  <a:pt x="5384061" y="1844519"/>
                </a:lnTo>
                <a:lnTo>
                  <a:pt x="5387340" y="1795780"/>
                </a:lnTo>
                <a:lnTo>
                  <a:pt x="5387340" y="359156"/>
                </a:lnTo>
                <a:lnTo>
                  <a:pt x="5384061" y="310416"/>
                </a:lnTo>
                <a:lnTo>
                  <a:pt x="5374511" y="263671"/>
                </a:lnTo>
                <a:lnTo>
                  <a:pt x="5359118" y="219348"/>
                </a:lnTo>
                <a:lnTo>
                  <a:pt x="5338308" y="177875"/>
                </a:lnTo>
                <a:lnTo>
                  <a:pt x="5312510" y="139678"/>
                </a:lnTo>
                <a:lnTo>
                  <a:pt x="5282152" y="105187"/>
                </a:lnTo>
                <a:lnTo>
                  <a:pt x="5247661" y="74829"/>
                </a:lnTo>
                <a:lnTo>
                  <a:pt x="5209464" y="49031"/>
                </a:lnTo>
                <a:lnTo>
                  <a:pt x="5167991" y="28221"/>
                </a:lnTo>
                <a:lnTo>
                  <a:pt x="5123668" y="12828"/>
                </a:lnTo>
                <a:lnTo>
                  <a:pt x="5076923" y="3278"/>
                </a:lnTo>
                <a:lnTo>
                  <a:pt x="5028183" y="0"/>
                </a:lnTo>
                <a:close/>
              </a:path>
            </a:pathLst>
          </a:custGeom>
          <a:solidFill>
            <a:srgbClr val="DCE6F1">
              <a:alpha val="38822"/>
            </a:srgbClr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74602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spc="-25" dirty="0" smtClean="0">
                <a:solidFill>
                  <a:srgbClr val="888888"/>
                </a:solidFill>
                <a:latin typeface="Trebuchet MS"/>
                <a:cs typeface="Trebuchet MS"/>
              </a:rPr>
              <a:t>4</a:t>
            </a:r>
            <a:endParaRPr sz="1200" dirty="0">
              <a:solidFill>
                <a:prstClr val="black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1000" y="880872"/>
            <a:ext cx="1633727" cy="1071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694164" y="972311"/>
            <a:ext cx="2130552" cy="10088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51166" y="1983486"/>
            <a:ext cx="43446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Обратная связь </a:t>
            </a:r>
            <a:r>
              <a:rPr sz="2000" b="1" spc="-25" dirty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00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работодателей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  <a:p>
            <a:pPr marL="73025"/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=&gt;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совершенствование</a:t>
            </a:r>
            <a:r>
              <a:rPr sz="20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обучения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2534" y="1846833"/>
            <a:ext cx="5168900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spcBef>
                <a:spcPts val="105"/>
              </a:spcBef>
            </a:pP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Отбор 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подготовленных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выпускников,  </a:t>
            </a:r>
            <a:r>
              <a:rPr sz="2000" b="1" spc="-35" dirty="0">
                <a:solidFill>
                  <a:srgbClr val="001F5F"/>
                </a:solidFill>
                <a:latin typeface="Arial"/>
                <a:cs typeface="Arial"/>
              </a:rPr>
              <a:t>сокращение </a:t>
            </a:r>
            <a:r>
              <a:rPr sz="2000" b="1" spc="-40" dirty="0">
                <a:solidFill>
                  <a:srgbClr val="001F5F"/>
                </a:solidFill>
                <a:latin typeface="Arial"/>
                <a:cs typeface="Arial"/>
              </a:rPr>
              <a:t>затрат </a:t>
            </a:r>
            <a:r>
              <a:rPr sz="2000" b="1" spc="-20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2000" b="1" spc="-30" dirty="0">
                <a:solidFill>
                  <a:srgbClr val="001F5F"/>
                </a:solidFill>
                <a:latin typeface="Arial"/>
                <a:cs typeface="Arial"/>
              </a:rPr>
              <a:t>оценку</a:t>
            </a:r>
            <a:r>
              <a:rPr sz="2000" b="1" spc="-3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40" dirty="0">
                <a:solidFill>
                  <a:srgbClr val="001F5F"/>
                </a:solidFill>
                <a:latin typeface="Arial"/>
                <a:cs typeface="Arial"/>
              </a:rPr>
              <a:t>кандидатов, 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доучивание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и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адаптацию</a:t>
            </a:r>
            <a:r>
              <a:rPr sz="20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персонала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44317" y="1136141"/>
            <a:ext cx="25304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45" dirty="0">
                <a:solidFill>
                  <a:srgbClr val="C00000"/>
                </a:solidFill>
                <a:latin typeface="Arial"/>
                <a:cs typeface="Arial"/>
              </a:rPr>
              <a:t>РАБОТОДАТЕЛИ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31767" y="2939922"/>
            <a:ext cx="10917866" cy="1769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84785" algn="ctr">
              <a:lnSpc>
                <a:spcPts val="2675"/>
              </a:lnSpc>
              <a:spcBef>
                <a:spcPts val="100"/>
              </a:spcBef>
            </a:pPr>
            <a:endParaRPr lang="ru-RU" sz="2400" b="1" spc="-3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R="184785" algn="ctr">
              <a:lnSpc>
                <a:spcPts val="2675"/>
              </a:lnSpc>
              <a:spcBef>
                <a:spcPts val="100"/>
              </a:spcBef>
            </a:pPr>
            <a:endParaRPr lang="ru-RU" sz="2400" b="1" spc="-30" dirty="0">
              <a:solidFill>
                <a:srgbClr val="C00000"/>
              </a:solidFill>
              <a:latin typeface="Arial"/>
              <a:cs typeface="Arial"/>
            </a:endParaRPr>
          </a:p>
          <a:p>
            <a:pPr marR="184785" algn="ctr">
              <a:lnSpc>
                <a:spcPts val="2675"/>
              </a:lnSpc>
              <a:spcBef>
                <a:spcPts val="100"/>
              </a:spcBef>
            </a:pPr>
            <a:endParaRPr lang="ru-RU" sz="2400" b="1" spc="-30" dirty="0" smtClean="0">
              <a:solidFill>
                <a:srgbClr val="C00000"/>
              </a:solidFill>
              <a:latin typeface="Arial"/>
              <a:cs typeface="Arial"/>
            </a:endParaRPr>
          </a:p>
          <a:p>
            <a:pPr marR="184785" algn="ctr">
              <a:lnSpc>
                <a:spcPts val="2675"/>
              </a:lnSpc>
              <a:spcBef>
                <a:spcPts val="100"/>
              </a:spcBef>
            </a:pPr>
            <a:r>
              <a:rPr sz="2400" b="1" spc="-30" dirty="0" smtClean="0">
                <a:solidFill>
                  <a:srgbClr val="C00000"/>
                </a:solidFill>
                <a:latin typeface="Arial"/>
                <a:cs typeface="Arial"/>
              </a:rPr>
              <a:t>СТУДЕНТЫ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>
              <a:lnSpc>
                <a:spcPts val="2555"/>
              </a:lnSpc>
            </a:pPr>
            <a:r>
              <a:rPr sz="2300" b="1" spc="-15" dirty="0">
                <a:solidFill>
                  <a:srgbClr val="001F5F"/>
                </a:solidFill>
                <a:latin typeface="Arial"/>
                <a:cs typeface="Arial"/>
              </a:rPr>
              <a:t>Свидетельство </a:t>
            </a:r>
            <a:r>
              <a:rPr sz="2300" b="1" dirty="0">
                <a:solidFill>
                  <a:srgbClr val="001F5F"/>
                </a:solidFill>
                <a:latin typeface="Arial"/>
                <a:cs typeface="Arial"/>
              </a:rPr>
              <a:t>о </a:t>
            </a:r>
            <a:r>
              <a:rPr lang="ru-RU" sz="2300" b="1" spc="-5" dirty="0" smtClean="0">
                <a:solidFill>
                  <a:srgbClr val="001F5F"/>
                </a:solidFill>
                <a:latin typeface="Arial"/>
                <a:cs typeface="Arial"/>
              </a:rPr>
              <a:t>НОК</a:t>
            </a:r>
            <a:r>
              <a:rPr sz="2300" b="1" spc="-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5" dirty="0">
                <a:solidFill>
                  <a:srgbClr val="001F5F"/>
                </a:solidFill>
                <a:latin typeface="Arial"/>
                <a:cs typeface="Arial"/>
              </a:rPr>
              <a:t>=&gt; </a:t>
            </a:r>
            <a:r>
              <a:rPr sz="2300" b="1" spc="-20" dirty="0" err="1" smtClean="0">
                <a:solidFill>
                  <a:srgbClr val="001F5F"/>
                </a:solidFill>
                <a:latin typeface="Arial"/>
                <a:cs typeface="Arial"/>
              </a:rPr>
              <a:t>улучшение</a:t>
            </a:r>
            <a:r>
              <a:rPr lang="ru-RU" sz="2300" b="1" spc="-20" dirty="0" smtClean="0">
                <a:solidFill>
                  <a:srgbClr val="001F5F"/>
                </a:solidFill>
                <a:latin typeface="Arial"/>
                <a:cs typeface="Arial"/>
              </a:rPr>
              <a:t>, упрощение</a:t>
            </a:r>
            <a:r>
              <a:rPr sz="2300" b="1" spc="-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условий</a:t>
            </a:r>
            <a:r>
              <a:rPr sz="230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-25" dirty="0">
                <a:solidFill>
                  <a:srgbClr val="001F5F"/>
                </a:solidFill>
                <a:latin typeface="Arial"/>
                <a:cs typeface="Arial"/>
              </a:rPr>
              <a:t>трудоустройства</a:t>
            </a:r>
            <a:endParaRPr sz="23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98232" y="1137869"/>
            <a:ext cx="17830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5" dirty="0">
                <a:solidFill>
                  <a:srgbClr val="C00000"/>
                </a:solidFill>
                <a:latin typeface="Arial"/>
                <a:cs typeface="Arial"/>
              </a:rPr>
              <a:t>КОЛЛЕДЖИ</a:t>
            </a:r>
            <a:endParaRPr sz="2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0970" y="5749290"/>
            <a:ext cx="11953240" cy="366395"/>
          </a:xfrm>
          <a:custGeom>
            <a:avLst/>
            <a:gdLst/>
            <a:ahLst/>
            <a:cxnLst/>
            <a:rect l="l" t="t" r="r" b="b"/>
            <a:pathLst>
              <a:path w="11953240" h="366395">
                <a:moveTo>
                  <a:pt x="11952732" y="0"/>
                </a:moveTo>
                <a:lnTo>
                  <a:pt x="11936427" y="45030"/>
                </a:lnTo>
                <a:lnTo>
                  <a:pt x="11890181" y="85973"/>
                </a:lnTo>
                <a:lnTo>
                  <a:pt x="11817994" y="121458"/>
                </a:lnTo>
                <a:lnTo>
                  <a:pt x="11773423" y="136725"/>
                </a:lnTo>
                <a:lnTo>
                  <a:pt x="11723867" y="150114"/>
                </a:lnTo>
                <a:lnTo>
                  <a:pt x="11669827" y="161452"/>
                </a:lnTo>
                <a:lnTo>
                  <a:pt x="11611803" y="170570"/>
                </a:lnTo>
                <a:lnTo>
                  <a:pt x="11550294" y="177294"/>
                </a:lnTo>
                <a:lnTo>
                  <a:pt x="11485801" y="181455"/>
                </a:lnTo>
                <a:lnTo>
                  <a:pt x="11418824" y="182880"/>
                </a:lnTo>
                <a:lnTo>
                  <a:pt x="6472047" y="182880"/>
                </a:lnTo>
                <a:lnTo>
                  <a:pt x="6405069" y="184305"/>
                </a:lnTo>
                <a:lnTo>
                  <a:pt x="6340576" y="188466"/>
                </a:lnTo>
                <a:lnTo>
                  <a:pt x="6279067" y="195191"/>
                </a:lnTo>
                <a:lnTo>
                  <a:pt x="6221043" y="204309"/>
                </a:lnTo>
                <a:lnTo>
                  <a:pt x="6167003" y="215649"/>
                </a:lnTo>
                <a:lnTo>
                  <a:pt x="6117447" y="229039"/>
                </a:lnTo>
                <a:lnTo>
                  <a:pt x="6072876" y="244308"/>
                </a:lnTo>
                <a:lnTo>
                  <a:pt x="6033790" y="261284"/>
                </a:lnTo>
                <a:lnTo>
                  <a:pt x="5974074" y="299672"/>
                </a:lnTo>
                <a:lnTo>
                  <a:pt x="5942298" y="342832"/>
                </a:lnTo>
                <a:lnTo>
                  <a:pt x="5938139" y="365772"/>
                </a:lnTo>
                <a:lnTo>
                  <a:pt x="5933977" y="342832"/>
                </a:lnTo>
                <a:lnTo>
                  <a:pt x="5902186" y="299672"/>
                </a:lnTo>
                <a:lnTo>
                  <a:pt x="5842445" y="261284"/>
                </a:lnTo>
                <a:lnTo>
                  <a:pt x="5803345" y="244308"/>
                </a:lnTo>
                <a:lnTo>
                  <a:pt x="5758759" y="229039"/>
                </a:lnTo>
                <a:lnTo>
                  <a:pt x="5709189" y="215649"/>
                </a:lnTo>
                <a:lnTo>
                  <a:pt x="5655136" y="204309"/>
                </a:lnTo>
                <a:lnTo>
                  <a:pt x="5597100" y="195191"/>
                </a:lnTo>
                <a:lnTo>
                  <a:pt x="5535582" y="188466"/>
                </a:lnTo>
                <a:lnTo>
                  <a:pt x="5471083" y="184305"/>
                </a:lnTo>
                <a:lnTo>
                  <a:pt x="5404104" y="182880"/>
                </a:lnTo>
                <a:lnTo>
                  <a:pt x="533958" y="182880"/>
                </a:lnTo>
                <a:lnTo>
                  <a:pt x="466980" y="181455"/>
                </a:lnTo>
                <a:lnTo>
                  <a:pt x="402485" y="177294"/>
                </a:lnTo>
                <a:lnTo>
                  <a:pt x="340972" y="170570"/>
                </a:lnTo>
                <a:lnTo>
                  <a:pt x="282943" y="161452"/>
                </a:lnTo>
                <a:lnTo>
                  <a:pt x="228898" y="150114"/>
                </a:lnTo>
                <a:lnTo>
                  <a:pt x="179336" y="136725"/>
                </a:lnTo>
                <a:lnTo>
                  <a:pt x="134760" y="121458"/>
                </a:lnTo>
                <a:lnTo>
                  <a:pt x="95668" y="104483"/>
                </a:lnTo>
                <a:lnTo>
                  <a:pt x="35941" y="66098"/>
                </a:lnTo>
                <a:lnTo>
                  <a:pt x="4160" y="22940"/>
                </a:lnTo>
                <a:lnTo>
                  <a:pt x="0" y="0"/>
                </a:lnTo>
              </a:path>
            </a:pathLst>
          </a:custGeom>
          <a:ln w="44196">
            <a:solidFill>
              <a:srgbClr val="001F5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8079" y="6146698"/>
            <a:ext cx="115538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spc="-25" dirty="0">
                <a:solidFill>
                  <a:srgbClr val="001F5F"/>
                </a:solidFill>
                <a:latin typeface="Arial"/>
                <a:cs typeface="Arial"/>
              </a:rPr>
              <a:t>СОГЛАСОВАНИЕ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ИНТЕРЕСОВ,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КОНСОЛИДАЦИЯ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УСИЛИЙ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ДЛЯ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РЕШЕНИЯ ОБЩЕЙ</a:t>
            </a:r>
            <a:r>
              <a:rPr sz="2000" b="1" spc="-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ЗАДАЧИ: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5104" y="6451498"/>
            <a:ext cx="106965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ОБЕСПЕЧЕНИЯ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ПОДГОТОВКИ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В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СООТВЕТСТВИИ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С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ТРЕБОВАНИЯМИ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РЫНКА</a:t>
            </a:r>
            <a:r>
              <a:rPr sz="20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001F5F"/>
                </a:solidFill>
                <a:latin typeface="Arial"/>
                <a:cs typeface="Arial"/>
              </a:rPr>
              <a:t>ТРУДА</a:t>
            </a:r>
            <a:endParaRPr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0"/>
            <a:ext cx="12192000" cy="812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object 9"/>
          <p:cNvSpPr txBox="1">
            <a:spLocks noGrp="1"/>
          </p:cNvSpPr>
          <p:nvPr>
            <p:ph type="title"/>
          </p:nvPr>
        </p:nvSpPr>
        <p:spPr>
          <a:xfrm>
            <a:off x="1059369" y="200025"/>
            <a:ext cx="55003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chemeClr val="accent1">
                    <a:lumMod val="75000"/>
                  </a:schemeClr>
                </a:solidFill>
              </a:rPr>
              <a:t>Кто в </a:t>
            </a:r>
            <a:r>
              <a:rPr sz="2800" spc="-10" dirty="0">
                <a:solidFill>
                  <a:schemeClr val="accent1">
                    <a:lumMod val="75000"/>
                  </a:schemeClr>
                </a:solidFill>
              </a:rPr>
              <a:t>этом заинтересован?</a:t>
            </a:r>
            <a:endParaRPr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5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-30567"/>
            <a:ext cx="12192000" cy="854672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36146" y="6477914"/>
            <a:ext cx="15557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40"/>
              </a:lnSpc>
            </a:pPr>
            <a:r>
              <a:rPr sz="1200" dirty="0">
                <a:solidFill>
                  <a:srgbClr val="888888"/>
                </a:solidFill>
                <a:cs typeface="Calibri"/>
              </a:rPr>
              <a:t>16</a:t>
            </a:r>
            <a:endParaRPr sz="1200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2204" y="137921"/>
            <a:ext cx="78625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Проблемы </a:t>
            </a:r>
            <a:r>
              <a:rPr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и пути 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решения:</a:t>
            </a:r>
            <a:r>
              <a:rPr spc="-20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 </a:t>
            </a:r>
            <a:r>
              <a:rPr spc="-5" dirty="0">
                <a:solidFill>
                  <a:schemeClr val="accent1">
                    <a:lumMod val="75000"/>
                  </a:schemeClr>
                </a:solidFill>
                <a:latin typeface="Arial Black"/>
                <a:cs typeface="Arial Black"/>
              </a:rPr>
              <a:t>финансирование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724150" y="768858"/>
            <a:ext cx="6989445" cy="15465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04415">
              <a:lnSpc>
                <a:spcPts val="2820"/>
              </a:lnSpc>
              <a:spcBef>
                <a:spcPts val="100"/>
              </a:spcBef>
            </a:pPr>
            <a:r>
              <a:rPr sz="2400" spc="-5" dirty="0">
                <a:solidFill>
                  <a:srgbClr val="C00000"/>
                </a:solidFill>
                <a:latin typeface="Arial Black"/>
                <a:cs typeface="Arial Black"/>
              </a:rPr>
              <a:t>ПРОБЛЕМА</a:t>
            </a:r>
            <a:endParaRPr sz="2400" dirty="0">
              <a:solidFill>
                <a:prstClr val="black"/>
              </a:solidFill>
              <a:latin typeface="Arial Black"/>
              <a:cs typeface="Arial Black"/>
            </a:endParaRPr>
          </a:p>
          <a:p>
            <a:pPr marL="489584">
              <a:lnSpc>
                <a:spcPts val="2820"/>
              </a:lnSpc>
            </a:pP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Оплата профессионального</a:t>
            </a:r>
            <a:r>
              <a:rPr sz="2400" b="1" spc="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экзамена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  <a:p>
            <a:pPr marR="92075" algn="ctr">
              <a:spcBef>
                <a:spcPts val="265"/>
              </a:spcBef>
            </a:pPr>
            <a:endParaRPr lang="ru-RU" sz="2400" b="1" spc="-5" dirty="0" smtClean="0">
              <a:solidFill>
                <a:srgbClr val="001F5F"/>
              </a:solidFill>
              <a:latin typeface="Arial"/>
              <a:cs typeface="Arial"/>
            </a:endParaRPr>
          </a:p>
          <a:p>
            <a:pPr marR="92075" algn="ctr">
              <a:spcBef>
                <a:spcPts val="265"/>
              </a:spcBef>
            </a:pPr>
            <a:r>
              <a:rPr lang="ru-RU" sz="2400" dirty="0" smtClean="0">
                <a:solidFill>
                  <a:prstClr val="black"/>
                </a:solidFill>
                <a:latin typeface="Arial"/>
                <a:cs typeface="Arial"/>
              </a:rPr>
              <a:t>КОМУ необходимо оплачивать?</a:t>
            </a:r>
            <a:endParaRPr sz="2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91855" y="2606801"/>
            <a:ext cx="348107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Arial"/>
                <a:cs typeface="Arial"/>
              </a:rPr>
              <a:t>Центр оценки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indent="-3175" algn="ctr"/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оплата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работ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по 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документированию  </a:t>
            </a:r>
            <a:r>
              <a:rPr sz="2000" b="1" spc="-35" dirty="0">
                <a:solidFill>
                  <a:srgbClr val="001F5F"/>
                </a:solidFill>
                <a:latin typeface="Arial"/>
                <a:cs typeface="Arial"/>
              </a:rPr>
              <a:t>результатов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ПЭ и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передаче 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материалов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0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СПК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5172" y="2566543"/>
            <a:ext cx="4235511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42875" algn="ctr">
              <a:spcBef>
                <a:spcPts val="105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Arial"/>
                <a:cs typeface="Arial"/>
              </a:rPr>
              <a:t>Центр оценки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065" marR="156210" indent="635" algn="ctr">
              <a:tabLst>
                <a:tab pos="1814830" algn="l"/>
              </a:tabLst>
            </a:pP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оплата</a:t>
            </a:r>
            <a:r>
              <a:rPr sz="20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001F5F"/>
                </a:solidFill>
                <a:latin typeface="Arial"/>
                <a:cs typeface="Arial"/>
              </a:rPr>
              <a:t>труда	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экспертов 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ЦОК,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при </a:t>
            </a:r>
            <a:r>
              <a:rPr sz="2000" b="1" spc="-15" dirty="0">
                <a:solidFill>
                  <a:srgbClr val="001F5F"/>
                </a:solidFill>
                <a:latin typeface="Arial"/>
                <a:cs typeface="Arial"/>
              </a:rPr>
              <a:t>необходимости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их  проезда и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проживания; 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предоставление</a:t>
            </a:r>
            <a:r>
              <a:rPr sz="2000" b="1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помещения  и </a:t>
            </a:r>
            <a:r>
              <a:rPr sz="2000" b="1" spc="-10" dirty="0" err="1">
                <a:solidFill>
                  <a:srgbClr val="001F5F"/>
                </a:solidFill>
                <a:latin typeface="Arial"/>
                <a:cs typeface="Arial"/>
              </a:rPr>
              <a:t>расходных</a:t>
            </a:r>
            <a:r>
              <a:rPr sz="2000" b="1" spc="-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0" dirty="0" err="1" smtClean="0">
                <a:solidFill>
                  <a:srgbClr val="001F5F"/>
                </a:solidFill>
                <a:latin typeface="Arial"/>
                <a:cs typeface="Arial"/>
              </a:rPr>
              <a:t>материалов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3884" y="4918913"/>
            <a:ext cx="5808980" cy="15651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3175" algn="ctr">
              <a:spcBef>
                <a:spcPts val="105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Arial"/>
                <a:cs typeface="Arial"/>
              </a:rPr>
              <a:t>НАРК (Нац. агентство развития </a:t>
            </a:r>
            <a:r>
              <a:rPr lang="ru-RU" sz="2000" b="1" dirty="0" err="1" smtClean="0">
                <a:solidFill>
                  <a:srgbClr val="C00000"/>
                </a:solidFill>
                <a:latin typeface="Arial"/>
                <a:cs typeface="Arial"/>
              </a:rPr>
              <a:t>комептенций</a:t>
            </a:r>
            <a:r>
              <a:rPr lang="ru-RU" sz="2000" b="1" dirty="0" smtClean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endParaRPr lang="ru-RU" sz="2000" b="1" spc="-10" dirty="0" smtClean="0">
              <a:solidFill>
                <a:srgbClr val="001F5F"/>
              </a:solidFill>
              <a:latin typeface="Arial"/>
              <a:cs typeface="Arial"/>
            </a:endParaRPr>
          </a:p>
          <a:p>
            <a:pPr marL="12065" marR="5080" indent="-3175" algn="ctr">
              <a:spcBef>
                <a:spcPts val="105"/>
              </a:spcBef>
            </a:pPr>
            <a:r>
              <a:rPr sz="2000" b="1" spc="-10" dirty="0" err="1" smtClean="0">
                <a:solidFill>
                  <a:srgbClr val="001F5F"/>
                </a:solidFill>
                <a:latin typeface="Arial"/>
                <a:cs typeface="Arial"/>
              </a:rPr>
              <a:t>разработка</a:t>
            </a:r>
            <a:r>
              <a:rPr sz="2000" b="1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(актуализация)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ОС,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разработка 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программ ПК и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обучение участников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проекта, 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организационно-методическое обеспечение  </a:t>
            </a:r>
            <a:r>
              <a:rPr sz="2000" b="1" spc="-5" dirty="0">
                <a:solidFill>
                  <a:srgbClr val="001F5F"/>
                </a:solidFill>
                <a:latin typeface="Arial"/>
                <a:cs typeface="Arial"/>
              </a:rPr>
              <a:t>проекта </a:t>
            </a:r>
            <a:r>
              <a:rPr sz="2000" b="1" dirty="0">
                <a:solidFill>
                  <a:srgbClr val="001F5F"/>
                </a:solidFill>
                <a:latin typeface="Arial"/>
                <a:cs typeface="Arial"/>
              </a:rPr>
              <a:t>на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федеральном</a:t>
            </a:r>
            <a:r>
              <a:rPr sz="2000" b="1" spc="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Arial"/>
                <a:cs typeface="Arial"/>
              </a:rPr>
              <a:t>уровне</a:t>
            </a:r>
            <a:endParaRPr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14879" y="2249804"/>
            <a:ext cx="1271905" cy="368935"/>
          </a:xfrm>
          <a:custGeom>
            <a:avLst/>
            <a:gdLst/>
            <a:ahLst/>
            <a:cxnLst/>
            <a:rect l="l" t="t" r="r" b="b"/>
            <a:pathLst>
              <a:path w="1271904" h="368935">
                <a:moveTo>
                  <a:pt x="95503" y="237998"/>
                </a:moveTo>
                <a:lnTo>
                  <a:pt x="0" y="331216"/>
                </a:lnTo>
                <a:lnTo>
                  <a:pt x="128143" y="368427"/>
                </a:lnTo>
                <a:lnTo>
                  <a:pt x="136144" y="363982"/>
                </a:lnTo>
                <a:lnTo>
                  <a:pt x="138429" y="356362"/>
                </a:lnTo>
                <a:lnTo>
                  <a:pt x="140588" y="348742"/>
                </a:lnTo>
                <a:lnTo>
                  <a:pt x="136270" y="340614"/>
                </a:lnTo>
                <a:lnTo>
                  <a:pt x="128087" y="338328"/>
                </a:lnTo>
                <a:lnTo>
                  <a:pt x="31495" y="338328"/>
                </a:lnTo>
                <a:lnTo>
                  <a:pt x="24383" y="310134"/>
                </a:lnTo>
                <a:lnTo>
                  <a:pt x="76530" y="297094"/>
                </a:lnTo>
                <a:lnTo>
                  <a:pt x="115696" y="258825"/>
                </a:lnTo>
                <a:lnTo>
                  <a:pt x="115823" y="249555"/>
                </a:lnTo>
                <a:lnTo>
                  <a:pt x="104647" y="238125"/>
                </a:lnTo>
                <a:lnTo>
                  <a:pt x="95503" y="237998"/>
                </a:lnTo>
                <a:close/>
              </a:path>
              <a:path w="1271904" h="368935">
                <a:moveTo>
                  <a:pt x="76530" y="297094"/>
                </a:moveTo>
                <a:lnTo>
                  <a:pt x="24383" y="310134"/>
                </a:lnTo>
                <a:lnTo>
                  <a:pt x="31495" y="338328"/>
                </a:lnTo>
                <a:lnTo>
                  <a:pt x="46223" y="334645"/>
                </a:lnTo>
                <a:lnTo>
                  <a:pt x="38100" y="334645"/>
                </a:lnTo>
                <a:lnTo>
                  <a:pt x="32003" y="310388"/>
                </a:lnTo>
                <a:lnTo>
                  <a:pt x="62925" y="310388"/>
                </a:lnTo>
                <a:lnTo>
                  <a:pt x="76530" y="297094"/>
                </a:lnTo>
                <a:close/>
              </a:path>
              <a:path w="1271904" h="368935">
                <a:moveTo>
                  <a:pt x="83426" y="325341"/>
                </a:moveTo>
                <a:lnTo>
                  <a:pt x="31495" y="338328"/>
                </a:lnTo>
                <a:lnTo>
                  <a:pt x="128087" y="338328"/>
                </a:lnTo>
                <a:lnTo>
                  <a:pt x="83426" y="325341"/>
                </a:lnTo>
                <a:close/>
              </a:path>
              <a:path w="1271904" h="368935">
                <a:moveTo>
                  <a:pt x="32003" y="310388"/>
                </a:moveTo>
                <a:lnTo>
                  <a:pt x="38100" y="334645"/>
                </a:lnTo>
                <a:lnTo>
                  <a:pt x="55833" y="317317"/>
                </a:lnTo>
                <a:lnTo>
                  <a:pt x="32003" y="310388"/>
                </a:lnTo>
                <a:close/>
              </a:path>
              <a:path w="1271904" h="368935">
                <a:moveTo>
                  <a:pt x="55833" y="317317"/>
                </a:moveTo>
                <a:lnTo>
                  <a:pt x="38100" y="334645"/>
                </a:lnTo>
                <a:lnTo>
                  <a:pt x="46223" y="334645"/>
                </a:lnTo>
                <a:lnTo>
                  <a:pt x="83426" y="325341"/>
                </a:lnTo>
                <a:lnTo>
                  <a:pt x="55833" y="317317"/>
                </a:lnTo>
                <a:close/>
              </a:path>
              <a:path w="1271904" h="368935">
                <a:moveTo>
                  <a:pt x="1264666" y="0"/>
                </a:moveTo>
                <a:lnTo>
                  <a:pt x="76530" y="297094"/>
                </a:lnTo>
                <a:lnTo>
                  <a:pt x="55833" y="317317"/>
                </a:lnTo>
                <a:lnTo>
                  <a:pt x="83426" y="325341"/>
                </a:lnTo>
                <a:lnTo>
                  <a:pt x="1271650" y="28194"/>
                </a:lnTo>
                <a:lnTo>
                  <a:pt x="1264666" y="0"/>
                </a:lnTo>
                <a:close/>
              </a:path>
              <a:path w="1271904" h="368935">
                <a:moveTo>
                  <a:pt x="62925" y="310388"/>
                </a:moveTo>
                <a:lnTo>
                  <a:pt x="32003" y="310388"/>
                </a:lnTo>
                <a:lnTo>
                  <a:pt x="55833" y="317317"/>
                </a:lnTo>
                <a:lnTo>
                  <a:pt x="62925" y="310388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297544" y="2315210"/>
            <a:ext cx="1423035" cy="351155"/>
          </a:xfrm>
          <a:custGeom>
            <a:avLst/>
            <a:gdLst/>
            <a:ahLst/>
            <a:cxnLst/>
            <a:rect l="l" t="t" r="r" b="b"/>
            <a:pathLst>
              <a:path w="1423034" h="351155">
                <a:moveTo>
                  <a:pt x="1339287" y="305862"/>
                </a:moveTo>
                <a:lnTo>
                  <a:pt x="1287272" y="323341"/>
                </a:lnTo>
                <a:lnTo>
                  <a:pt x="1283207" y="331597"/>
                </a:lnTo>
                <a:lnTo>
                  <a:pt x="1285748" y="339216"/>
                </a:lnTo>
                <a:lnTo>
                  <a:pt x="1288287" y="346710"/>
                </a:lnTo>
                <a:lnTo>
                  <a:pt x="1296415" y="350900"/>
                </a:lnTo>
                <a:lnTo>
                  <a:pt x="1398001" y="316738"/>
                </a:lnTo>
                <a:lnTo>
                  <a:pt x="1391793" y="316738"/>
                </a:lnTo>
                <a:lnTo>
                  <a:pt x="1339287" y="305862"/>
                </a:lnTo>
                <a:close/>
              </a:path>
              <a:path w="1423034" h="351155">
                <a:moveTo>
                  <a:pt x="1366575" y="296705"/>
                </a:moveTo>
                <a:lnTo>
                  <a:pt x="1339287" y="305862"/>
                </a:lnTo>
                <a:lnTo>
                  <a:pt x="1391793" y="316738"/>
                </a:lnTo>
                <a:lnTo>
                  <a:pt x="1392515" y="313309"/>
                </a:lnTo>
                <a:lnTo>
                  <a:pt x="1385061" y="313309"/>
                </a:lnTo>
                <a:lnTo>
                  <a:pt x="1366575" y="296705"/>
                </a:lnTo>
                <a:close/>
              </a:path>
              <a:path w="1423034" h="351155">
                <a:moveTo>
                  <a:pt x="1323721" y="219201"/>
                </a:moveTo>
                <a:lnTo>
                  <a:pt x="1314577" y="219710"/>
                </a:lnTo>
                <a:lnTo>
                  <a:pt x="1303908" y="231648"/>
                </a:lnTo>
                <a:lnTo>
                  <a:pt x="1304416" y="240791"/>
                </a:lnTo>
                <a:lnTo>
                  <a:pt x="1310258" y="246125"/>
                </a:lnTo>
                <a:lnTo>
                  <a:pt x="1345226" y="277531"/>
                </a:lnTo>
                <a:lnTo>
                  <a:pt x="1397761" y="288416"/>
                </a:lnTo>
                <a:lnTo>
                  <a:pt x="1391793" y="316738"/>
                </a:lnTo>
                <a:lnTo>
                  <a:pt x="1398001" y="316738"/>
                </a:lnTo>
                <a:lnTo>
                  <a:pt x="1422907" y="308355"/>
                </a:lnTo>
                <a:lnTo>
                  <a:pt x="1323721" y="219201"/>
                </a:lnTo>
                <a:close/>
              </a:path>
              <a:path w="1423034" h="351155">
                <a:moveTo>
                  <a:pt x="1390141" y="288798"/>
                </a:moveTo>
                <a:lnTo>
                  <a:pt x="1366575" y="296705"/>
                </a:lnTo>
                <a:lnTo>
                  <a:pt x="1385061" y="313309"/>
                </a:lnTo>
                <a:lnTo>
                  <a:pt x="1390141" y="288798"/>
                </a:lnTo>
                <a:close/>
              </a:path>
              <a:path w="1423034" h="351155">
                <a:moveTo>
                  <a:pt x="1397681" y="288798"/>
                </a:moveTo>
                <a:lnTo>
                  <a:pt x="1390141" y="288798"/>
                </a:lnTo>
                <a:lnTo>
                  <a:pt x="1385061" y="313309"/>
                </a:lnTo>
                <a:lnTo>
                  <a:pt x="1392515" y="313309"/>
                </a:lnTo>
                <a:lnTo>
                  <a:pt x="1397681" y="288798"/>
                </a:lnTo>
                <a:close/>
              </a:path>
              <a:path w="1423034" h="351155">
                <a:moveTo>
                  <a:pt x="5841" y="0"/>
                </a:moveTo>
                <a:lnTo>
                  <a:pt x="0" y="28448"/>
                </a:lnTo>
                <a:lnTo>
                  <a:pt x="1339287" y="305862"/>
                </a:lnTo>
                <a:lnTo>
                  <a:pt x="1366575" y="296705"/>
                </a:lnTo>
                <a:lnTo>
                  <a:pt x="1345226" y="277531"/>
                </a:lnTo>
                <a:lnTo>
                  <a:pt x="5841" y="0"/>
                </a:lnTo>
                <a:close/>
              </a:path>
              <a:path w="1423034" h="351155">
                <a:moveTo>
                  <a:pt x="1345226" y="277531"/>
                </a:moveTo>
                <a:lnTo>
                  <a:pt x="1366575" y="296705"/>
                </a:lnTo>
                <a:lnTo>
                  <a:pt x="1390141" y="288798"/>
                </a:lnTo>
                <a:lnTo>
                  <a:pt x="1397681" y="288798"/>
                </a:lnTo>
                <a:lnTo>
                  <a:pt x="1397761" y="288416"/>
                </a:lnTo>
                <a:lnTo>
                  <a:pt x="1345226" y="277531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696334" y="2320544"/>
            <a:ext cx="1036955" cy="2310130"/>
          </a:xfrm>
          <a:custGeom>
            <a:avLst/>
            <a:gdLst/>
            <a:ahLst/>
            <a:cxnLst/>
            <a:rect l="l" t="t" r="r" b="b"/>
            <a:pathLst>
              <a:path w="1036954" h="2310129">
                <a:moveTo>
                  <a:pt x="21462" y="2168651"/>
                </a:moveTo>
                <a:lnTo>
                  <a:pt x="5587" y="2170429"/>
                </a:lnTo>
                <a:lnTo>
                  <a:pt x="0" y="2177668"/>
                </a:lnTo>
                <a:lnTo>
                  <a:pt x="888" y="2185669"/>
                </a:lnTo>
                <a:lnTo>
                  <a:pt x="15366" y="2310129"/>
                </a:lnTo>
                <a:lnTo>
                  <a:pt x="43367" y="2289682"/>
                </a:lnTo>
                <a:lnTo>
                  <a:pt x="40131" y="2289682"/>
                </a:lnTo>
                <a:lnTo>
                  <a:pt x="13588" y="2277998"/>
                </a:lnTo>
                <a:lnTo>
                  <a:pt x="35050" y="2228941"/>
                </a:lnTo>
                <a:lnTo>
                  <a:pt x="29590" y="2182241"/>
                </a:lnTo>
                <a:lnTo>
                  <a:pt x="28701" y="2174366"/>
                </a:lnTo>
                <a:lnTo>
                  <a:pt x="21462" y="2168651"/>
                </a:lnTo>
                <a:close/>
              </a:path>
              <a:path w="1036954" h="2310129">
                <a:moveTo>
                  <a:pt x="35050" y="2228941"/>
                </a:moveTo>
                <a:lnTo>
                  <a:pt x="13588" y="2277998"/>
                </a:lnTo>
                <a:lnTo>
                  <a:pt x="40131" y="2289682"/>
                </a:lnTo>
                <a:lnTo>
                  <a:pt x="43410" y="2282189"/>
                </a:lnTo>
                <a:lnTo>
                  <a:pt x="41275" y="2282189"/>
                </a:lnTo>
                <a:lnTo>
                  <a:pt x="18287" y="2272156"/>
                </a:lnTo>
                <a:lnTo>
                  <a:pt x="38387" y="2257490"/>
                </a:lnTo>
                <a:lnTo>
                  <a:pt x="35050" y="2228941"/>
                </a:lnTo>
                <a:close/>
              </a:path>
              <a:path w="1036954" h="2310129">
                <a:moveTo>
                  <a:pt x="106044" y="2208148"/>
                </a:moveTo>
                <a:lnTo>
                  <a:pt x="61637" y="2240525"/>
                </a:lnTo>
                <a:lnTo>
                  <a:pt x="40131" y="2289682"/>
                </a:lnTo>
                <a:lnTo>
                  <a:pt x="43367" y="2289682"/>
                </a:lnTo>
                <a:lnTo>
                  <a:pt x="123062" y="2231516"/>
                </a:lnTo>
                <a:lnTo>
                  <a:pt x="124460" y="2222499"/>
                </a:lnTo>
                <a:lnTo>
                  <a:pt x="115062" y="2209545"/>
                </a:lnTo>
                <a:lnTo>
                  <a:pt x="106044" y="2208148"/>
                </a:lnTo>
                <a:close/>
              </a:path>
              <a:path w="1036954" h="2310129">
                <a:moveTo>
                  <a:pt x="38387" y="2257490"/>
                </a:moveTo>
                <a:lnTo>
                  <a:pt x="18287" y="2272156"/>
                </a:lnTo>
                <a:lnTo>
                  <a:pt x="41275" y="2282189"/>
                </a:lnTo>
                <a:lnTo>
                  <a:pt x="38387" y="2257490"/>
                </a:lnTo>
                <a:close/>
              </a:path>
              <a:path w="1036954" h="2310129">
                <a:moveTo>
                  <a:pt x="61637" y="2240525"/>
                </a:moveTo>
                <a:lnTo>
                  <a:pt x="38387" y="2257490"/>
                </a:lnTo>
                <a:lnTo>
                  <a:pt x="41275" y="2282189"/>
                </a:lnTo>
                <a:lnTo>
                  <a:pt x="43410" y="2282189"/>
                </a:lnTo>
                <a:lnTo>
                  <a:pt x="61637" y="2240525"/>
                </a:lnTo>
                <a:close/>
              </a:path>
              <a:path w="1036954" h="2310129">
                <a:moveTo>
                  <a:pt x="1010157" y="0"/>
                </a:moveTo>
                <a:lnTo>
                  <a:pt x="35050" y="2228941"/>
                </a:lnTo>
                <a:lnTo>
                  <a:pt x="38387" y="2257490"/>
                </a:lnTo>
                <a:lnTo>
                  <a:pt x="61637" y="2240525"/>
                </a:lnTo>
                <a:lnTo>
                  <a:pt x="1036701" y="11683"/>
                </a:lnTo>
                <a:lnTo>
                  <a:pt x="1010157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 smtClean="0">
              <a:solidFill>
                <a:prstClr val="black"/>
              </a:solidFill>
            </a:endParaRPr>
          </a:p>
        </p:txBody>
      </p:sp>
      <p:sp>
        <p:nvSpPr>
          <p:cNvPr id="17" name="object 6"/>
          <p:cNvSpPr txBox="1"/>
          <p:nvPr/>
        </p:nvSpPr>
        <p:spPr>
          <a:xfrm>
            <a:off x="4513868" y="2555212"/>
            <a:ext cx="3481070" cy="15523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algn="ctr">
              <a:spcBef>
                <a:spcPts val="105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Arial"/>
                <a:cs typeface="Arial"/>
              </a:rPr>
              <a:t>Кто оплатит?</a:t>
            </a:r>
            <a:endParaRPr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352425" marR="5080" indent="-342900" algn="ctr">
              <a:buFontTx/>
              <a:buChar char="-"/>
            </a:pPr>
            <a:r>
              <a:rPr lang="ru-RU" sz="20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Соискатель</a:t>
            </a:r>
          </a:p>
          <a:p>
            <a:pPr marL="352425" marR="5080" indent="-342900" algn="ctr">
              <a:buFontTx/>
              <a:buChar char="-"/>
            </a:pPr>
            <a:r>
              <a:rPr lang="ru-RU" sz="20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Работодатель</a:t>
            </a:r>
          </a:p>
          <a:p>
            <a:pPr marL="352425" marR="5080" indent="-342900" algn="ctr">
              <a:buFontTx/>
              <a:buChar char="-"/>
            </a:pPr>
            <a:r>
              <a:rPr lang="ru-RU" sz="20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Регион</a:t>
            </a:r>
          </a:p>
          <a:p>
            <a:pPr marL="352425" marR="5080" indent="-342900" algn="ctr">
              <a:buFontTx/>
              <a:buChar char="-"/>
            </a:pPr>
            <a:r>
              <a:rPr lang="ru-RU" sz="20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Муниципалитет</a:t>
            </a:r>
            <a:endParaRPr sz="2000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38030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8_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786</Words>
  <Application>Microsoft Office PowerPoint</Application>
  <PresentationFormat>Широкоэкранный</PresentationFormat>
  <Paragraphs>140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Pancetta Serif Pro Regular</vt:lpstr>
      <vt:lpstr>Roboto Condensed</vt:lpstr>
      <vt:lpstr>Times New Roman</vt:lpstr>
      <vt:lpstr>Trebuchet MS</vt:lpstr>
      <vt:lpstr>1_Office Theme</vt:lpstr>
      <vt:lpstr>2_Office Theme</vt:lpstr>
      <vt:lpstr>4_Office Theme</vt:lpstr>
      <vt:lpstr>8_Office Theme</vt:lpstr>
      <vt:lpstr>10_Office Theme</vt:lpstr>
      <vt:lpstr>14_Office Theme</vt:lpstr>
      <vt:lpstr>18_Office Theme</vt:lpstr>
      <vt:lpstr>25_Office Theme</vt:lpstr>
      <vt:lpstr>28_Office Theme</vt:lpstr>
      <vt:lpstr>Презентация PowerPoint</vt:lpstr>
      <vt:lpstr>Как это устроено?</vt:lpstr>
      <vt:lpstr>О нормативной базе ГИА и НОК</vt:lpstr>
      <vt:lpstr>Презентация PowerPoint</vt:lpstr>
      <vt:lpstr>Презентация PowerPoint</vt:lpstr>
      <vt:lpstr>квалификации в форме профессионального экзамена</vt:lpstr>
      <vt:lpstr>О целях и средствах ГИА и НОК</vt:lpstr>
      <vt:lpstr>Кто в этом заинтересован?</vt:lpstr>
      <vt:lpstr>Проблемы и пути решения: финансирование</vt:lpstr>
      <vt:lpstr>ОБЪЕКТИВНЫЕ ПРОБЛЕМЫ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Kapralov.ao</dc:creator>
  <cp:lastModifiedBy>user</cp:lastModifiedBy>
  <cp:revision>51</cp:revision>
  <dcterms:created xsi:type="dcterms:W3CDTF">2018-12-19T06:32:04Z</dcterms:created>
  <dcterms:modified xsi:type="dcterms:W3CDTF">2018-12-26T08:40:21Z</dcterms:modified>
</cp:coreProperties>
</file>