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7"/>
  </p:notesMasterIdLst>
  <p:sldIdLst>
    <p:sldId id="256" r:id="rId2"/>
    <p:sldId id="284" r:id="rId3"/>
    <p:sldId id="285" r:id="rId4"/>
    <p:sldId id="261" r:id="rId5"/>
    <p:sldId id="286" r:id="rId6"/>
  </p:sldIdLst>
  <p:sldSz cx="9144000" cy="5143500" type="screen16x9"/>
  <p:notesSz cx="6797675" cy="9872663"/>
  <p:embeddedFontLst>
    <p:embeddedFont>
      <p:font typeface="Roboto Condensed Light" panose="020B0604020202020204" charset="0"/>
      <p:regular r:id="rId8"/>
      <p:bold r:id="rId9"/>
      <p:italic r:id="rId10"/>
      <p:boldItalic r:id="rId11"/>
    </p:embeddedFont>
    <p:embeddedFont>
      <p:font typeface="Arvo" panose="020B0604020202020204" charset="0"/>
      <p:regular r:id="rId12"/>
      <p:bold r:id="rId13"/>
      <p:italic r:id="rId14"/>
      <p:boldItalic r:id="rId15"/>
    </p:embeddedFont>
    <p:embeddedFont>
      <p:font typeface="Roboto Condensed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тарцев Вячеслав Александрович" initials="СВА" lastIdx="25" clrIdx="0">
    <p:extLst/>
  </p:cmAuthor>
  <p:cmAuthor id="2" name="au2u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BA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BE173B-99B4-4BDD-A0C5-B1B1BAC64D6C}">
  <a:tblStyle styleId="{83BE173B-99B4-4BDD-A0C5-B1B1BAC64D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2" y="5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39083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785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0548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2198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0548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748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Shape 6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Shape 6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Shape 7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Shape 7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Shape 7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Shape 7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Shape 7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Shape 7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u2u@ut-mo.r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761182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3200" dirty="0"/>
              <a:t>Итоги  развития электронно-образовательной среды Университета: проблемы, задачи, перспективы</a:t>
            </a:r>
            <a:endParaRPr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686199" y="4276437"/>
            <a:ext cx="3962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800" b="1" dirty="0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Учёный совет, 26.12.2018, </a:t>
            </a:r>
            <a:r>
              <a:rPr lang="ru-RU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Управление ИТ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16"/>
          <a:stretch/>
        </p:blipFill>
        <p:spPr bwMode="auto">
          <a:xfrm>
            <a:off x="7481194" y="2660072"/>
            <a:ext cx="1260000" cy="1257300"/>
          </a:xfrm>
          <a:prstGeom prst="ellipse">
            <a:avLst/>
          </a:prstGeom>
          <a:ln>
            <a:noFill/>
          </a:ln>
          <a:effectLst>
            <a:glow rad="647700">
              <a:schemeClr val="accent1">
                <a:alpha val="69000"/>
              </a:schemeClr>
            </a:glo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800" dirty="0" smtClean="0"/>
              <a:t>ИТОГИ РАЗВИТИЯ</a:t>
            </a:r>
            <a:endParaRPr sz="1600" dirty="0"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1638679" y="1419037"/>
            <a:ext cx="7387626" cy="35911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ts val="2300"/>
              </a:lnSpc>
              <a:spcBef>
                <a:spcPts val="0"/>
              </a:spcBef>
            </a:pPr>
            <a:r>
              <a:rPr lang="ru-RU" sz="1600" dirty="0" smtClean="0"/>
              <a:t>Оборудованы 4 новые аудитории: промдизайна, химии в ТТД, компьютерные классы 104, 105 в </a:t>
            </a:r>
            <a:r>
              <a:rPr lang="ru-RU" sz="1600" dirty="0"/>
              <a:t>ККМТ</a:t>
            </a:r>
            <a:r>
              <a:rPr lang="ru-RU" sz="1600" dirty="0" smtClean="0"/>
              <a:t>. </a:t>
            </a:r>
          </a:p>
          <a:p>
            <a:pPr lvl="0">
              <a:lnSpc>
                <a:spcPts val="2300"/>
              </a:lnSpc>
              <a:spcBef>
                <a:spcPts val="0"/>
              </a:spcBef>
            </a:pPr>
            <a:r>
              <a:rPr lang="ru-RU" sz="1600" dirty="0" smtClean="0"/>
              <a:t>Из комплектующих изготовлено и установлено в учебных классах и у сотрудников 90 АРМ на базе микрокомпьютеров с технологией тонких клиентов. </a:t>
            </a:r>
            <a:r>
              <a:rPr lang="ru-RU" sz="1200" dirty="0" smtClean="0"/>
              <a:t>(Стоимость 1 АРМа 12 тыс. рублей, стандартный вариант 40 тыс. рублей). Эффективность 2, 5 млн рублей. В результате модернизировано серверное оборудование на 500 тыс. рублей). </a:t>
            </a:r>
          </a:p>
          <a:p>
            <a:pPr>
              <a:lnSpc>
                <a:spcPts val="2300"/>
              </a:lnSpc>
              <a:spcBef>
                <a:spcPts val="0"/>
              </a:spcBef>
            </a:pPr>
            <a:r>
              <a:rPr lang="ru-RU" sz="1600" dirty="0"/>
              <a:t>Из комплектующих изготовлено 4 стенда для подготовки к занятиям по ИКС и для участия в </a:t>
            </a:r>
            <a:r>
              <a:rPr lang="en-US" sz="1600" dirty="0"/>
              <a:t>WSR</a:t>
            </a:r>
            <a:r>
              <a:rPr lang="ru-RU" sz="1600" dirty="0"/>
              <a:t>.</a:t>
            </a:r>
          </a:p>
          <a:p>
            <a:pPr lvl="0">
              <a:lnSpc>
                <a:spcPts val="2300"/>
              </a:lnSpc>
              <a:spcBef>
                <a:spcPts val="0"/>
              </a:spcBef>
            </a:pPr>
            <a:r>
              <a:rPr lang="ru-RU" sz="1600" dirty="0" smtClean="0"/>
              <a:t>Заменено 8 старых проекторов на новые, и оборудовано 2 аудитории новым проекционным оборудованием.</a:t>
            </a:r>
            <a:endParaRPr lang="ru-RU" sz="1600" dirty="0"/>
          </a:p>
          <a:p>
            <a:pPr lvl="0">
              <a:lnSpc>
                <a:spcPts val="2300"/>
              </a:lnSpc>
              <a:spcBef>
                <a:spcPts val="0"/>
              </a:spcBef>
            </a:pPr>
            <a:r>
              <a:rPr lang="ru-RU" sz="1600" dirty="0"/>
              <a:t>Проведена замена и модернизация сетевой инфраструктуры Корпуса А </a:t>
            </a:r>
            <a:r>
              <a:rPr lang="ru-RU" sz="1600" dirty="0" smtClean="0"/>
              <a:t>ККМТ и ТТД </a:t>
            </a:r>
            <a:r>
              <a:rPr lang="ru-RU" sz="1200" dirty="0" smtClean="0"/>
              <a:t>(протянуто более 2 км </a:t>
            </a:r>
            <a:r>
              <a:rPr lang="ru-RU" sz="1200" dirty="0"/>
              <a:t>сетевого кабеля, заменено сетевое оборудование</a:t>
            </a:r>
            <a:r>
              <a:rPr lang="ru-RU" sz="1200" dirty="0" smtClean="0"/>
              <a:t>) </a:t>
            </a:r>
            <a:endParaRPr lang="ru-RU" sz="1200" dirty="0"/>
          </a:p>
        </p:txBody>
      </p:sp>
      <p:grpSp>
        <p:nvGrpSpPr>
          <p:cNvPr id="239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4" y="2327577"/>
            <a:ext cx="1756909" cy="1317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4816" r="5022"/>
          <a:stretch/>
        </p:blipFill>
        <p:spPr>
          <a:xfrm>
            <a:off x="72431" y="1193593"/>
            <a:ext cx="1747318" cy="109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41" y="3725342"/>
            <a:ext cx="1762703" cy="1322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903675" y="4702429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Hardware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8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800" dirty="0" smtClean="0"/>
              <a:t>ИТОГИ РАЗВИТИЯ</a:t>
            </a:r>
            <a:endParaRPr sz="1600" dirty="0"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1783527" y="1391945"/>
            <a:ext cx="7387626" cy="35911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400" dirty="0"/>
              <a:t>Записана, обработана и представлена на сайте Университета 121 </a:t>
            </a:r>
            <a:r>
              <a:rPr lang="ru-RU" sz="1400" dirty="0" smtClean="0"/>
              <a:t>лекция(общ</a:t>
            </a:r>
            <a:r>
              <a:rPr lang="ru-RU" sz="1400" dirty="0" smtClean="0"/>
              <a:t>ая</a:t>
            </a:r>
            <a:r>
              <a:rPr lang="ru-RU" sz="1400" dirty="0" smtClean="0"/>
              <a:t> </a:t>
            </a:r>
            <a:r>
              <a:rPr lang="ru-RU" sz="1400" dirty="0"/>
              <a:t>продолжительность более 240 часов= 18 дней = 30 рабочих дней</a:t>
            </a:r>
            <a:r>
              <a:rPr lang="ru-RU" sz="1400" dirty="0" smtClean="0"/>
              <a:t>).</a:t>
            </a:r>
          </a:p>
          <a:p>
            <a:pPr lvl="0">
              <a:spcBef>
                <a:spcPts val="0"/>
              </a:spcBef>
            </a:pPr>
            <a:r>
              <a:rPr lang="ru-RU" sz="1400" dirty="0"/>
              <a:t>Было проведено обеспечение и сопровождение порядка </a:t>
            </a:r>
            <a:r>
              <a:rPr lang="ru-RU" sz="1400" dirty="0" smtClean="0"/>
              <a:t>100 </a:t>
            </a:r>
            <a:r>
              <a:rPr lang="ru-RU" sz="1400" dirty="0"/>
              <a:t>мероприятий </a:t>
            </a:r>
            <a:r>
              <a:rPr lang="ru-RU" sz="1100" dirty="0"/>
              <a:t>(репетиции, концерты, публичные лекции, </a:t>
            </a:r>
            <a:r>
              <a:rPr lang="ru-RU" sz="1100" dirty="0" smtClean="0"/>
              <a:t>собрания, соревнования, олимпиады конференции).</a:t>
            </a:r>
            <a:endParaRPr lang="ru-RU" sz="1100" dirty="0"/>
          </a:p>
          <a:p>
            <a:pPr lvl="0">
              <a:spcBef>
                <a:spcPts val="0"/>
              </a:spcBef>
            </a:pPr>
            <a:r>
              <a:rPr lang="ru-RU" sz="1400" dirty="0" smtClean="0"/>
              <a:t>Обеспечено, записано 27 ВКС, с августа по ноябрь проведено сопровождение еженедельных вебинаров «Путёвка в жизнь»,  идет сопровождение и запись еженедельных вебинаров. 75 выполненных служебных записок с запросом на техническое обеспечение вебинаров и мероприятий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Документооборот </a:t>
            </a:r>
            <a:r>
              <a:rPr lang="ru-RU" sz="1100" dirty="0"/>
              <a:t>(Отдел информационно-технического и сетевого обеспечения </a:t>
            </a:r>
            <a:r>
              <a:rPr lang="ru-RU" sz="1100" dirty="0" smtClean="0"/>
              <a:t>-117, Отдел </a:t>
            </a:r>
            <a:r>
              <a:rPr lang="ru-RU" sz="1100" dirty="0"/>
              <a:t>информационных технологий СПО </a:t>
            </a:r>
            <a:r>
              <a:rPr lang="ru-RU" sz="1100" dirty="0" smtClean="0"/>
              <a:t>-226, Отдел </a:t>
            </a:r>
            <a:r>
              <a:rPr lang="ru-RU" sz="1100" dirty="0"/>
              <a:t>программного обеспечения </a:t>
            </a:r>
            <a:r>
              <a:rPr lang="ru-RU" sz="1100" dirty="0" smtClean="0"/>
              <a:t>– 48, Отдел </a:t>
            </a:r>
            <a:r>
              <a:rPr lang="ru-RU" sz="1100" dirty="0"/>
              <a:t>системного администрирования и </a:t>
            </a:r>
            <a:r>
              <a:rPr lang="ru-RU" sz="1100" dirty="0" smtClean="0"/>
              <a:t>планирования </a:t>
            </a:r>
            <a:r>
              <a:rPr lang="ru-RU" sz="1100" dirty="0"/>
              <a:t>развития ИТ </a:t>
            </a:r>
            <a:r>
              <a:rPr lang="ru-RU" sz="1100" dirty="0" smtClean="0"/>
              <a:t>-43, Управление </a:t>
            </a:r>
            <a:r>
              <a:rPr lang="ru-RU" sz="1100" dirty="0"/>
              <a:t>ИТ  </a:t>
            </a:r>
            <a:r>
              <a:rPr lang="ru-RU" sz="1100" dirty="0" smtClean="0"/>
              <a:t>169, </a:t>
            </a:r>
            <a:r>
              <a:rPr lang="ru-RU" sz="1100" dirty="0"/>
              <a:t>В среднем 2,5 день</a:t>
            </a:r>
            <a:r>
              <a:rPr lang="ru-RU" sz="1100" dirty="0" smtClean="0"/>
              <a:t>) </a:t>
            </a:r>
            <a:r>
              <a:rPr lang="ru-RU" sz="1400" dirty="0" smtClean="0"/>
              <a:t>выполнено 603 задачи. За неделю создаётся более </a:t>
            </a:r>
            <a:r>
              <a:rPr lang="ru-RU" sz="1400" dirty="0"/>
              <a:t>100 задач </a:t>
            </a:r>
            <a:r>
              <a:rPr lang="ru-RU" sz="1050" dirty="0"/>
              <a:t>(динамика по сравнению с прошлым годом выросла ~ в 6 </a:t>
            </a:r>
            <a:r>
              <a:rPr lang="ru-RU" sz="1050" dirty="0" smtClean="0"/>
              <a:t>раз</a:t>
            </a:r>
            <a:r>
              <a:rPr lang="ru-RU" sz="1400" dirty="0" smtClean="0"/>
              <a:t>).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Посещаемость </a:t>
            </a:r>
            <a:r>
              <a:rPr lang="ru-RU" sz="1400" dirty="0"/>
              <a:t>портала в целом выросла до 6 тысяч в </a:t>
            </a:r>
            <a:r>
              <a:rPr lang="ru-RU" sz="1400" dirty="0" smtClean="0"/>
              <a:t>неделю. Создан актуальный отчет по рейтингу выпускников. Работает журнал успеваемости. Методические материалы, включая записанные лекции размещены на портале.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Разработан и готов к внедрению модуль </a:t>
            </a:r>
            <a:r>
              <a:rPr lang="ru-RU" sz="1400" b="1" kern="600" dirty="0" smtClean="0"/>
              <a:t>РАСПИСАНИЕ</a:t>
            </a:r>
            <a:endParaRPr lang="ru-RU" sz="1400" b="1" kern="600" dirty="0"/>
          </a:p>
          <a:p>
            <a:pPr lvl="0">
              <a:spcBef>
                <a:spcPts val="0"/>
              </a:spcBef>
            </a:pPr>
            <a:endParaRPr lang="ru-RU" sz="1400" b="1" dirty="0"/>
          </a:p>
        </p:txBody>
      </p:sp>
      <p:grpSp>
        <p:nvGrpSpPr>
          <p:cNvPr id="239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37" y="1259025"/>
            <a:ext cx="1742657" cy="1250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7414"/>
          <a:stretch/>
        </p:blipFill>
        <p:spPr>
          <a:xfrm>
            <a:off x="63379" y="2572328"/>
            <a:ext cx="1770600" cy="1104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7903675" y="4702429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Software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87453" y="3733856"/>
            <a:ext cx="1761242" cy="1276350"/>
            <a:chOff x="87453" y="3733856"/>
            <a:chExt cx="1761242" cy="12763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139"/>
            <a:stretch/>
          </p:blipFill>
          <p:spPr bwMode="auto">
            <a:xfrm>
              <a:off x="87453" y="3733856"/>
              <a:ext cx="1761242" cy="12763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6"/>
            <a:srcRect b="10013"/>
            <a:stretch/>
          </p:blipFill>
          <p:spPr>
            <a:xfrm>
              <a:off x="740226" y="4267154"/>
              <a:ext cx="1079134" cy="74305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20442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800" dirty="0" smtClean="0"/>
              <a:t>ЗАДАЧИ и ПЕРСПЕКТИВЫ РАЗВИТИЯ</a:t>
            </a:r>
            <a:endParaRPr sz="1600" dirty="0"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500878" y="881353"/>
            <a:ext cx="2566129" cy="38343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200000"/>
              </a:lnSpc>
              <a:spcBef>
                <a:spcPts val="0"/>
              </a:spcBef>
            </a:pPr>
            <a:endParaRPr lang="ru-RU" sz="1400" dirty="0" smtClean="0"/>
          </a:p>
          <a:p>
            <a:pPr algn="just">
              <a:lnSpc>
                <a:spcPct val="200000"/>
              </a:lnSpc>
              <a:spcBef>
                <a:spcPts val="0"/>
              </a:spcBef>
            </a:pPr>
            <a:endParaRPr lang="ru-RU" sz="1400" dirty="0"/>
          </a:p>
          <a:p>
            <a:pPr algn="just">
              <a:spcBef>
                <a:spcPts val="0"/>
              </a:spcBef>
            </a:pPr>
            <a:r>
              <a:rPr lang="ru-RU" sz="1400" dirty="0" smtClean="0"/>
              <a:t>ПОТРЕБНОСТИ БАЗОВЫХ ПРЕДПРИЯТИЙ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</a:pPr>
            <a:r>
              <a:rPr lang="ru-RU" sz="1400" dirty="0" smtClean="0"/>
              <a:t>НОВЫЕ СТАНДАРТЫ 3++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</a:pPr>
            <a:endParaRPr lang="ru-RU" sz="1400" dirty="0"/>
          </a:p>
          <a:p>
            <a:pPr algn="just">
              <a:spcBef>
                <a:spcPts val="0"/>
              </a:spcBef>
            </a:pPr>
            <a:r>
              <a:rPr lang="ru-RU" sz="1400" dirty="0" smtClean="0"/>
              <a:t>ЗАДАЧИ РЕГИОНА И ПРАВИТЕЛЬСТВА МО</a:t>
            </a:r>
            <a:endParaRPr lang="en-US" sz="1400" dirty="0" smtClean="0"/>
          </a:p>
          <a:p>
            <a:pPr algn="just">
              <a:spcBef>
                <a:spcPts val="0"/>
              </a:spcBef>
            </a:pPr>
            <a:endParaRPr lang="ru-RU" sz="1400" dirty="0" smtClean="0"/>
          </a:p>
          <a:p>
            <a:pPr algn="just">
              <a:spcBef>
                <a:spcPts val="0"/>
              </a:spcBef>
            </a:pPr>
            <a:r>
              <a:rPr lang="ru-RU" sz="1400" dirty="0" smtClean="0"/>
              <a:t>ЗАДАЧИ НАУКОГРАДА КОРОЛЁВ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</a:pPr>
            <a:r>
              <a:rPr lang="ru-RU" sz="1400" dirty="0"/>
              <a:t>ИНДУСТРИЯ 4.0</a:t>
            </a:r>
          </a:p>
          <a:p>
            <a:pPr lvl="0" algn="just">
              <a:lnSpc>
                <a:spcPct val="200000"/>
              </a:lnSpc>
              <a:spcBef>
                <a:spcPts val="0"/>
              </a:spcBef>
            </a:pPr>
            <a:endParaRPr lang="ru-RU" sz="1400" dirty="0" smtClean="0"/>
          </a:p>
          <a:p>
            <a:pPr lvl="0" algn="just">
              <a:lnSpc>
                <a:spcPct val="200000"/>
              </a:lnSpc>
              <a:spcBef>
                <a:spcPts val="0"/>
              </a:spcBef>
            </a:pPr>
            <a:endParaRPr lang="ru-RU" sz="1400" dirty="0"/>
          </a:p>
        </p:txBody>
      </p:sp>
      <p:grpSp>
        <p:nvGrpSpPr>
          <p:cNvPr id="239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4" y="1313344"/>
            <a:ext cx="1982710" cy="1652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r="10592"/>
          <a:stretch/>
        </p:blipFill>
        <p:spPr>
          <a:xfrm>
            <a:off x="90534" y="3040095"/>
            <a:ext cx="1982710" cy="1762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5260" y="1313344"/>
            <a:ext cx="2013446" cy="1652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r="6325"/>
          <a:stretch/>
        </p:blipFill>
        <p:spPr>
          <a:xfrm>
            <a:off x="2245261" y="3010399"/>
            <a:ext cx="2018922" cy="1821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0722" y="1313344"/>
            <a:ext cx="2070156" cy="1652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0722" y="3146279"/>
            <a:ext cx="2070156" cy="1685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752293" y="4619798"/>
            <a:ext cx="11095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Industry </a:t>
            </a:r>
            <a:r>
              <a:rPr lang="en-US" dirty="0"/>
              <a:t>4.0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800" dirty="0" smtClean="0"/>
              <a:t>Спасибо за внимание!</a:t>
            </a:r>
            <a:endParaRPr sz="1600" dirty="0"/>
          </a:p>
        </p:txBody>
      </p:sp>
      <p:grpSp>
        <p:nvGrpSpPr>
          <p:cNvPr id="239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75715" y="2199993"/>
            <a:ext cx="55402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Щиканов Алексей Юрьевич.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Проректор по ИТ ГБОУ ВО МО «Технологический университет»,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hlinkClick r:id="rId3"/>
              </a:rPr>
              <a:t>au2u@ut-mo.ru</a:t>
            </a:r>
            <a:r>
              <a:rPr lang="ru-RU" dirty="0" smtClean="0"/>
              <a:t>,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+7(985) 167-70-73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4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3675</TotalTime>
  <Words>387</Words>
  <Application>Microsoft Office PowerPoint</Application>
  <PresentationFormat>Экран (16:9)</PresentationFormat>
  <Paragraphs>33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Roboto Condensed Light</vt:lpstr>
      <vt:lpstr>Arvo</vt:lpstr>
      <vt:lpstr>Roboto Condensed</vt:lpstr>
      <vt:lpstr>Salerio template</vt:lpstr>
      <vt:lpstr>Итоги  развития электронно-образовательной среды Университета: проблемы, задачи, перспективы</vt:lpstr>
      <vt:lpstr>ИТОГИ РАЗВИТИЯ</vt:lpstr>
      <vt:lpstr>ИТОГИ РАЗВИТИЯ</vt:lpstr>
      <vt:lpstr>ЗАДАЧИ и ПЕРСПЕКТИВЫ РАЗВИТИЯ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Алексей Щиканов</dc:creator>
  <cp:lastModifiedBy>Алексей Щиканов</cp:lastModifiedBy>
  <cp:revision>221</cp:revision>
  <cp:lastPrinted>2018-06-28T11:30:14Z</cp:lastPrinted>
  <dcterms:modified xsi:type="dcterms:W3CDTF">2018-12-26T10:49:35Z</dcterms:modified>
</cp:coreProperties>
</file>