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58" r:id="rId4"/>
    <p:sldId id="263" r:id="rId5"/>
    <p:sldId id="260" r:id="rId6"/>
    <p:sldId id="264" r:id="rId7"/>
    <p:sldId id="270" r:id="rId8"/>
    <p:sldId id="271" r:id="rId9"/>
    <p:sldId id="265" r:id="rId10"/>
    <p:sldId id="267" r:id="rId11"/>
    <p:sldId id="266" r:id="rId12"/>
    <p:sldId id="269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2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C019E-8D77-4849-916C-A2FEF958DBC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C59787-03C9-4AA0-8025-DDFE3D87450B}" type="pres">
      <dgm:prSet presAssocID="{CC3C019E-8D77-4849-916C-A2FEF958DB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202BF-D3DB-462D-B635-8F1AE7DDAFAF}" type="presOf" srcId="{CC3C019E-8D77-4849-916C-A2FEF958DBC4}" destId="{47C59787-03C9-4AA0-8025-DDFE3D87450B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C019E-8D77-4849-916C-A2FEF958DBC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C59787-03C9-4AA0-8025-DDFE3D87450B}" type="pres">
      <dgm:prSet presAssocID="{CC3C019E-8D77-4849-916C-A2FEF958DB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BE19E-2232-4B54-B838-DF80C48C2A15}" type="presOf" srcId="{CC3C019E-8D77-4849-916C-A2FEF958DBC4}" destId="{47C59787-03C9-4AA0-8025-DDFE3D87450B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C019E-8D77-4849-916C-A2FEF958DBC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C59787-03C9-4AA0-8025-DDFE3D87450B}" type="pres">
      <dgm:prSet presAssocID="{CC3C019E-8D77-4849-916C-A2FEF958DB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BE19E-2232-4B54-B838-DF80C48C2A15}" type="presOf" srcId="{CC3C019E-8D77-4849-916C-A2FEF958DBC4}" destId="{47C59787-03C9-4AA0-8025-DDFE3D87450B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5609B-467C-4048-9884-F8CEB6D1115B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2CAD4-FF58-4A0D-8456-06CCEB09B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6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2CAD4-FF58-4A0D-8456-06CCEB09B2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12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2CAD4-FF58-4A0D-8456-06CCEB09B2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5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CE36F-41AF-4B98-A8D3-8DCBEF438BB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61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In: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 seals and bearings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Equipment components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Semiconductor wafer-handling and chamber components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Optical components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Automotive applications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Wear components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storage media</a:t>
            </a:r>
          </a:p>
          <a:p>
            <a:r>
              <a:rPr lang="en-US" sz="9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Advantages: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Excellent resistance to wear and abrasion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Excellent resistance to corrosion, oxidation and erosion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Outstanding performance at high temperatures (up to 1700° C)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Superior flatness</a:t>
            </a:r>
          </a:p>
          <a:p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9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Polishable</a:t>
            </a:r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&lt; 3 Å RMS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3DDF-FE38-4A26-9948-48E8DAD61E9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4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Второе направление развиваемое на сегодняшний день в МГОТУ это </a:t>
            </a:r>
            <a:r>
              <a:rPr lang="en-US" dirty="0" smtClean="0"/>
              <a:t>CVD</a:t>
            </a:r>
            <a:r>
              <a:rPr lang="ru-RU" dirty="0" smtClean="0"/>
              <a:t> технология</a:t>
            </a:r>
            <a:r>
              <a:rPr lang="ru-RU" baseline="0" dirty="0" smtClean="0"/>
              <a:t> получения карбида гафния из </a:t>
            </a:r>
            <a:r>
              <a:rPr lang="ru-RU" baseline="0" dirty="0" err="1" smtClean="0"/>
              <a:t>тетрахлорида</a:t>
            </a:r>
            <a:r>
              <a:rPr lang="ru-RU" baseline="0" dirty="0" smtClean="0"/>
              <a:t> гафния и метана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3DDF-FE38-4A26-9948-48E8DAD61E9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3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3DDF-FE38-4A26-9948-48E8DAD61E95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9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2CAD4-FF58-4A0D-8456-06CCEB09B2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1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3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9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3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1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2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9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0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8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49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1919-7EAA-4393-98A6-4C87922AB4AE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0AFC-410C-4749-AC32-ECB3F4EB1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27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www.geterolab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8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037997" y="2319433"/>
            <a:ext cx="4116003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667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8" name="Picture 2" descr="http://www.kompozit-mv.ru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052547" y="4933949"/>
            <a:ext cx="1682533" cy="176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95715"/>
            <a:ext cx="1219200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133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Helvetica Neue"/>
              </a:rPr>
              <a:t>STATE EDUCATIONAL INSTITUTION OF HIGHER EDUCATION MOSCOW REGION</a:t>
            </a:r>
            <a:endParaRPr lang="ru-RU" altLang="ru-RU" sz="2133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0" y="4705030"/>
            <a:ext cx="2097041" cy="169309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1617383"/>
            <a:ext cx="12192000" cy="195802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Engineering center </a:t>
            </a:r>
            <a:b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«High-temperature composite materials"</a:t>
            </a:r>
            <a:endParaRPr lang="ru-RU" sz="4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-1" y="3490152"/>
            <a:ext cx="12191999" cy="92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 «MGOTU» in association with JSC «</a:t>
            </a:r>
            <a:r>
              <a:rPr lang="en-US" sz="3200" dirty="0" err="1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Kompozit</a:t>
            </a:r>
            <a:r>
              <a:rPr lang="en-US" sz="3200" dirty="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ln w="12700">
                <a:solidFill>
                  <a:schemeClr val="tx1">
                    <a:alpha val="51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8"/>
          <p:cNvSpPr txBox="1">
            <a:spLocks/>
          </p:cNvSpPr>
          <p:nvPr/>
        </p:nvSpPr>
        <p:spPr>
          <a:xfrm>
            <a:off x="2762459" y="5880100"/>
            <a:ext cx="6428267" cy="817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sz="1600" dirty="0" err="1" smtClean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Korolyov</a:t>
            </a:r>
            <a:r>
              <a:rPr lang="en-US" sz="1600" dirty="0" smtClean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1600" dirty="0" err="1" smtClean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Stadionnaya</a:t>
            </a:r>
            <a:r>
              <a:rPr lang="en-US" sz="1600" dirty="0" smtClean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street</a:t>
            </a:r>
            <a:endParaRPr lang="en-US" sz="16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www.kompozit-ut.ru</a:t>
            </a:r>
            <a:endParaRPr lang="en-US" sz="16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94572"/>
            <a:ext cx="12191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 Neue"/>
              </a:rPr>
              <a:t>UNIVERSITY OF TECHNOLOGY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641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888"/>
            <a:ext cx="12193057" cy="68585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60035" y="6488968"/>
            <a:ext cx="287194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9525">
                  <a:noFill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www.kompozit-ut.ru</a:t>
            </a:r>
            <a:endParaRPr lang="ru-RU" sz="2400" dirty="0">
              <a:ln w="9525">
                <a:noFill/>
              </a:ln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222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Подзаголовок 14"/>
          <p:cNvSpPr txBox="1">
            <a:spLocks/>
          </p:cNvSpPr>
          <p:nvPr/>
        </p:nvSpPr>
        <p:spPr>
          <a:xfrm>
            <a:off x="540328" y="228600"/>
            <a:ext cx="11166763" cy="2309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altLang="ru-RU" sz="3733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t="38139" r="28796" b="35475"/>
          <a:stretch>
            <a:fillRect/>
          </a:stretch>
        </p:blipFill>
        <p:spPr bwMode="auto">
          <a:xfrm>
            <a:off x="4202182" y="3019290"/>
            <a:ext cx="7769796" cy="240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993" y="121818"/>
            <a:ext cx="1042764" cy="102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7" y="121818"/>
            <a:ext cx="1097915" cy="913709"/>
          </a:xfrm>
          <a:prstGeom prst="rect">
            <a:avLst/>
          </a:prstGeom>
        </p:spPr>
      </p:pic>
      <p:pic>
        <p:nvPicPr>
          <p:cNvPr id="19" name="Picture 4" descr="F:\Композит\ПЕРСПЕКТИВНЫЕ РАБОТЫ !!!!!!!!! СМ ОПК ФКП МинОбор\Развитие ОПК\ОКР    Объединенная ЦЕЛКАТ+ПАУК\Фото и видео Плетение и плетельные машины Braiding\IMG_01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97" y="1222609"/>
            <a:ext cx="3019899" cy="1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3"/>
          <p:cNvSpPr txBox="1">
            <a:spLocks/>
          </p:cNvSpPr>
          <p:nvPr/>
        </p:nvSpPr>
        <p:spPr>
          <a:xfrm>
            <a:off x="1638243" y="216262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Braiding </a:t>
            </a:r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technologies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Technology for the production of complex 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profile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composite preforms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04660" y="1056148"/>
            <a:ext cx="1670067" cy="19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662" y="5183151"/>
            <a:ext cx="3541521" cy="441731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459657" y="5673853"/>
            <a:ext cx="3316182" cy="453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Possible cross-section of the frames: 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Taleplerine</a:t>
            </a:r>
            <a:r>
              <a:rPr lang="en-US" sz="1600" dirty="0" smtClean="0">
                <a:solidFill>
                  <a:schemeClr val="bg1"/>
                </a:solidFill>
              </a:rPr>
              <a:t> frames</a:t>
            </a:r>
          </a:p>
        </p:txBody>
      </p:sp>
      <p:pic>
        <p:nvPicPr>
          <p:cNvPr id="30" name="Объект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3008" y="5616783"/>
            <a:ext cx="5967704" cy="684037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62" y="1329797"/>
            <a:ext cx="3702971" cy="208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8075" r="35603" b="4830"/>
          <a:stretch/>
        </p:blipFill>
        <p:spPr bwMode="auto">
          <a:xfrm>
            <a:off x="936642" y="3892840"/>
            <a:ext cx="2186944" cy="119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472056" y="3395824"/>
            <a:ext cx="3316182" cy="453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Possible type of preforms</a:t>
            </a:r>
          </a:p>
        </p:txBody>
      </p:sp>
    </p:spTree>
    <p:extLst>
      <p:ext uri="{BB962C8B-B14F-4D97-AF65-F5344CB8AC3E}">
        <p14:creationId xmlns:p14="http://schemas.microsoft.com/office/powerpoint/2010/main" val="8944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2118" y="1098847"/>
            <a:ext cx="6090901" cy="2457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allows:</a:t>
            </a:r>
            <a:endParaRPr lang="en-US" sz="18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Bef>
                <a:spcPts val="0"/>
              </a:spcBef>
              <a:buFontTx/>
              <a:buChar char="-"/>
            </a:pPr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a three-dimensional model of interlacing of bundles for analysis of the obtained structure and modeling of the strength characteristics of the product;</a:t>
            </a:r>
          </a:p>
          <a:p>
            <a:pPr marL="180975" indent="-180975">
              <a:spcBef>
                <a:spcPts val="0"/>
              </a:spcBef>
              <a:buFontTx/>
              <a:buChar char="-"/>
            </a:pPr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basis of the product model, develop control programs for the </a:t>
            </a:r>
            <a:r>
              <a:rPr lang="en-US" sz="1867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braiding </a:t>
            </a:r>
            <a:r>
              <a:rPr lang="en-US" sz="1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with the required requirements for the method of laying the bundle-a constant reinforcement angle or a constant surface density of the bundles.</a:t>
            </a:r>
            <a:endParaRPr lang="ru-RU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223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pic>
        <p:nvPicPr>
          <p:cNvPr id="15" name="Picture 2" descr="D:\Королев\Плетение\ПО плетение\Деталь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88" b="3880"/>
          <a:stretch/>
        </p:blipFill>
        <p:spPr bwMode="auto">
          <a:xfrm>
            <a:off x="6555665" y="3154398"/>
            <a:ext cx="5359712" cy="164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665" y="4800021"/>
            <a:ext cx="5359712" cy="1341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5665" y="1384301"/>
            <a:ext cx="5349105" cy="17700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057" y="3556660"/>
            <a:ext cx="5270744" cy="2710669"/>
          </a:xfrm>
          <a:prstGeom prst="rect">
            <a:avLst/>
          </a:prstGeom>
        </p:spPr>
      </p:pic>
      <p:sp>
        <p:nvSpPr>
          <p:cNvPr id="13" name="Заголовок 8"/>
          <p:cNvSpPr txBox="1">
            <a:spLocks/>
          </p:cNvSpPr>
          <p:nvPr/>
        </p:nvSpPr>
        <p:spPr>
          <a:xfrm>
            <a:off x="4937495" y="6301755"/>
            <a:ext cx="2534292" cy="51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kompozit-ut.ru</a:t>
            </a:r>
            <a:endParaRPr lang="ru-RU" sz="20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" y="38805"/>
            <a:ext cx="1327461" cy="1104743"/>
          </a:xfrm>
          <a:prstGeom prst="rect">
            <a:avLst/>
          </a:prstGeom>
        </p:spPr>
      </p:pic>
      <p:pic>
        <p:nvPicPr>
          <p:cNvPr id="19" name="Picture 2" descr="http://www.kompozit-mv.ru/images/logo.pn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0955867" y="135178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3"/>
          <p:cNvSpPr txBox="1">
            <a:spLocks/>
          </p:cNvSpPr>
          <p:nvPr/>
        </p:nvSpPr>
        <p:spPr>
          <a:xfrm>
            <a:off x="1638243" y="216262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Software for modeling and controlling the process of braiding</a:t>
            </a:r>
            <a:endParaRPr lang="en-US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" y="38805"/>
            <a:ext cx="1327461" cy="1104743"/>
          </a:xfrm>
          <a:prstGeom prst="rect">
            <a:avLst/>
          </a:prstGeom>
        </p:spPr>
      </p:pic>
      <p:pic>
        <p:nvPicPr>
          <p:cNvPr id="20" name="Picture 2" descr="http://www.kompozit-mv.ru/images/logo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0955867" y="135178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1638243" y="216262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High temperature carbon fiber on the basis of </a:t>
            </a:r>
            <a:r>
              <a:rPr lang="en-US" sz="2400" dirty="0" err="1" smtClean="0"/>
              <a:t>polyetheretherketone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777946"/>
            <a:ext cx="12192000" cy="203901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marL="214303" indent="-214303" defTabSz="685766"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Continuosly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carbon reinforced PEEK have the similar (not lower) properties like regular  plastics with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thermoreactive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matrix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14303" indent="-214303" defTabSz="685766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Carbon fiber reinforced PEEK on the strength of 1.5-4 times greater than aluminum alloys, and 2-3 times higher than engineering plastics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temperatures over 200°C .</a:t>
            </a:r>
          </a:p>
          <a:p>
            <a:pPr marL="214303" indent="-214303" defTabSz="685766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price comparable to aluminum parts at mass production.</a:t>
            </a:r>
          </a:p>
          <a:p>
            <a:pPr marL="214303" indent="-214303" defTabSz="685766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Density reinforced PEEK 2 times lower aluminum.</a:t>
            </a:r>
          </a:p>
          <a:p>
            <a:pPr marL="214303" indent="-214303" defTabSz="685766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Temperature operation completely replaces the aluminum.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203627"/>
            <a:ext cx="3184098" cy="71557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66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Injection molding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machine specialized to work with reinforced PEEK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4192" y="1406343"/>
            <a:ext cx="4176112" cy="50013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algn="ctr" defTabSz="685766"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Fasteners and sheet prefabricated from reinforced Peace</a:t>
            </a:r>
            <a:endParaRPr lang="ru-RU" dirty="0"/>
          </a:p>
        </p:txBody>
      </p:sp>
      <p:pic>
        <p:nvPicPr>
          <p:cNvPr id="2" name="Picture 2" descr="C:\Users\atimofeev\AppData\Local\Microsoft\Windows\Temporary Internet Files\Content.IE5\ARU5AT4F\IMG_4839.JPG"/>
          <p:cNvPicPr>
            <a:picLocks noChangeAspect="1" noChangeArrowheads="1"/>
          </p:cNvPicPr>
          <p:nvPr/>
        </p:nvPicPr>
        <p:blipFill rotWithShape="1">
          <a:blip r:embed="rId6" cstate="print"/>
          <a:srcRect b="20192"/>
          <a:stretch/>
        </p:blipFill>
        <p:spPr bwMode="auto">
          <a:xfrm>
            <a:off x="8465813" y="2032066"/>
            <a:ext cx="3268955" cy="1956678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2906320" y="2052292"/>
            <a:ext cx="4811084" cy="377024"/>
          </a:xfrm>
          <a:prstGeom prst="rect">
            <a:avLst/>
          </a:prstGeom>
          <a:noFill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66"/>
            <a:r>
              <a:rPr lang="en-US" altLang="ru-RU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polyetheretherketone</a:t>
            </a:r>
            <a:r>
              <a:rPr lang="ru-RU" alt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barvinsky.ru/guide/pic/chem_PEEK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60" y="1032784"/>
            <a:ext cx="3966600" cy="9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люс 9"/>
          <p:cNvSpPr/>
          <p:nvPr/>
        </p:nvSpPr>
        <p:spPr>
          <a:xfrm>
            <a:off x="5023902" y="2492817"/>
            <a:ext cx="682707" cy="5417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66"/>
            <a:endParaRPr lang="ru-RU" sz="1467">
              <a:solidFill>
                <a:prstClr val="white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rot="10800000" flipV="1">
            <a:off x="2906320" y="3042144"/>
            <a:ext cx="4917872" cy="715578"/>
          </a:xfrm>
          <a:prstGeom prst="rect">
            <a:avLst/>
          </a:prstGeom>
          <a:noFill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66"/>
            <a:r>
              <a:rPr lang="en-US" alt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CARBON FIBER</a:t>
            </a:r>
          </a:p>
          <a:p>
            <a:pPr algn="ctr" defTabSz="685766"/>
            <a:r>
              <a:rPr lang="en-US" alt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Milled  fiber – injection </a:t>
            </a:r>
            <a:r>
              <a:rPr lang="en-US" alt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molding.Thread</a:t>
            </a:r>
            <a:r>
              <a:rPr lang="en-US" alt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harness – winding, weaving, </a:t>
            </a:r>
            <a:r>
              <a:rPr lang="en-US" alt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braiding.Ribbon</a:t>
            </a:r>
            <a:r>
              <a:rPr lang="en-US" alt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fabric – layout.</a:t>
            </a:r>
            <a:endParaRPr lang="ru-RU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2907090" y="4098406"/>
            <a:ext cx="765351" cy="52050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66"/>
            <a:endParaRPr lang="ru-RU" sz="1467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38670" y="4201169"/>
            <a:ext cx="8161634" cy="383081"/>
          </a:xfrm>
          <a:prstGeom prst="round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9" tIns="34289" rIns="68579" bIns="34289" rtlCol="0">
            <a:spAutoFit/>
          </a:bodyPr>
          <a:lstStyle/>
          <a:p>
            <a:pPr algn="ctr" defTabSz="685766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temperature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 Temperature up to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350°С)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carbonplastic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3" y="1950088"/>
            <a:ext cx="2041465" cy="2721954"/>
          </a:xfrm>
          <a:prstGeom prst="rect">
            <a:avLst/>
          </a:prstGeom>
        </p:spPr>
      </p:pic>
      <p:sp>
        <p:nvSpPr>
          <p:cNvPr id="22" name="Заголовок 8"/>
          <p:cNvSpPr txBox="1">
            <a:spLocks/>
          </p:cNvSpPr>
          <p:nvPr/>
        </p:nvSpPr>
        <p:spPr>
          <a:xfrm>
            <a:off x="6757242" y="6235851"/>
            <a:ext cx="2534292" cy="51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kompozit-ut.ru</a:t>
            </a:r>
            <a:endParaRPr lang="ru-RU" sz="20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19237"/>
            <a:ext cx="10515600" cy="4953035"/>
          </a:xfrm>
        </p:spPr>
        <p:txBody>
          <a:bodyPr>
            <a:noAutofit/>
          </a:bodyPr>
          <a:lstStyle/>
          <a:p>
            <a:pPr marL="0" indent="0">
              <a:buAutoNum type="arabicPeriod"/>
              <a:tabLst>
                <a:tab pos="0" algn="l"/>
              </a:tabLst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BN for the electronics industry </a:t>
            </a:r>
          </a:p>
          <a:p>
            <a:pPr marL="0" indent="0">
              <a:buAutoNum type="arabicPeriod"/>
              <a:tabLst>
                <a:tab pos="0" algn="l"/>
              </a:tabLst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 </a:t>
            </a: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electronic industry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</a:t>
            </a:r>
            <a:r>
              <a:rPr lang="en-US" sz="37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Siliconized</a:t>
            </a: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details including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Thermoplastic Polymers fittings, includes  PEEK fittings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Curved lines and frames made of composite materials</a:t>
            </a:r>
            <a:endParaRPr lang="en-US" sz="37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638243" y="216262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Possible areas for cooperation</a:t>
            </a:r>
          </a:p>
        </p:txBody>
      </p:sp>
    </p:spTree>
    <p:extLst>
      <p:ext uri="{BB962C8B-B14F-4D97-AF65-F5344CB8AC3E}">
        <p14:creationId xmlns:p14="http://schemas.microsoft.com/office/powerpoint/2010/main" val="5224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-528" y="-296"/>
          <a:ext cx="12192528" cy="685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60030" y="6488965"/>
            <a:ext cx="287194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952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www.kompozit-ut.ru</a:t>
            </a:r>
            <a:endParaRPr lang="ru-RU" sz="2400" dirty="0">
              <a:ln w="952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3079160" y="3789040"/>
            <a:ext cx="8071121" cy="144016"/>
          </a:xfrm>
          <a:prstGeom prst="rtTriangl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11165498" y="3629813"/>
            <a:ext cx="1015239" cy="1045665"/>
          </a:xfrm>
          <a:prstGeom prst="downArrow">
            <a:avLst>
              <a:gd name="adj1" fmla="val 79298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849" y="189749"/>
            <a:ext cx="11285407" cy="959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US" sz="3200" dirty="0"/>
              <a:t>High-temperature composite materials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58952" y="948287"/>
            <a:ext cx="0" cy="36724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58952" y="4620695"/>
            <a:ext cx="10465163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30400" y="4993563"/>
            <a:ext cx="2223173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Temperature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2400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rPr>
              <a:t>°</a:t>
            </a:r>
            <a:r>
              <a:rPr lang="ru-RU" sz="2400" dirty="0">
                <a:solidFill>
                  <a:schemeClr val="bg1"/>
                </a:solidFill>
                <a:cs typeface="Arial" panose="020B0604020202020204" pitchFamily="34" charset="0"/>
              </a:rPr>
              <a:t>С</a:t>
            </a:r>
            <a:endParaRPr lang="ru-RU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612" y="4718753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4387" y="4718753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5951" y="1053200"/>
            <a:ext cx="2013949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Density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g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/см</a:t>
            </a:r>
            <a:r>
              <a:rPr lang="ru-RU" sz="2400" baseline="30000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endParaRPr lang="ru-RU" sz="2400" baseline="30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9286" y="472406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1000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25670" y="4724061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1500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54964" y="1524353"/>
            <a:ext cx="6528725" cy="3924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various steel grades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54963" y="2708922"/>
            <a:ext cx="4032448" cy="3564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titanium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7057" y="3356993"/>
            <a:ext cx="2579555" cy="3878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aluminium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77058" y="3928850"/>
            <a:ext cx="9873231" cy="652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7647" y="3884453"/>
            <a:ext cx="3040706" cy="2441039"/>
            <a:chOff x="32348" y="3385046"/>
            <a:chExt cx="2280530" cy="244104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003390" y="3517228"/>
              <a:ext cx="1309488" cy="47626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445636" y="3385046"/>
              <a:ext cx="388568" cy="1118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667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*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 rot="16200000">
              <a:off x="192672" y="5147671"/>
              <a:ext cx="518091" cy="8387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6667" dirty="0">
                  <a:solidFill>
                    <a:schemeClr val="bg1"/>
                  </a:solidFill>
                  <a:latin typeface="Arial" panose="020B0604020202020204" pitchFamily="34" charset="0"/>
                  <a:cs typeface="Arial" pitchFamily="34" charset="0"/>
                </a:rPr>
                <a:t>*</a:t>
              </a:r>
              <a:endParaRPr lang="ru-RU" sz="6667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sp>
        <p:nvSpPr>
          <p:cNvPr id="26" name="Овал 25"/>
          <p:cNvSpPr/>
          <p:nvPr/>
        </p:nvSpPr>
        <p:spPr>
          <a:xfrm>
            <a:off x="2924387" y="3789041"/>
            <a:ext cx="2021224" cy="111437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100381" y="3748705"/>
            <a:ext cx="7091619" cy="1014923"/>
          </a:xfrm>
          <a:prstGeom prst="ellipse">
            <a:avLst/>
          </a:prstGeom>
          <a:noFill/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77585" y="5301209"/>
            <a:ext cx="413643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400" dirty="0"/>
              <a:t>New formulations of polymeric composite material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85551" y="5391901"/>
            <a:ext cx="5482169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>
              <a:defRPr sz="1800">
                <a:solidFill>
                  <a:schemeClr val="bg1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400" dirty="0" smtClean="0"/>
              <a:t>Composit</a:t>
            </a:r>
            <a:r>
              <a:rPr lang="en-US" sz="2400" dirty="0"/>
              <a:t>e</a:t>
            </a:r>
            <a:r>
              <a:rPr lang="en-US" sz="2400" dirty="0" smtClean="0"/>
              <a:t> </a:t>
            </a:r>
            <a:r>
              <a:rPr lang="en-US" sz="2400" dirty="0"/>
              <a:t>materials with </a:t>
            </a:r>
            <a:r>
              <a:rPr lang="en-US" sz="2400" dirty="0" smtClean="0"/>
              <a:t>carbon </a:t>
            </a:r>
            <a:r>
              <a:rPr lang="en-US" sz="2400" dirty="0"/>
              <a:t>and ceramic </a:t>
            </a:r>
            <a:r>
              <a:rPr lang="en-US" sz="2400" dirty="0" smtClean="0"/>
              <a:t>matrixes</a:t>
            </a:r>
            <a:endParaRPr lang="ru-RU" sz="2400" dirty="0" smtClean="0"/>
          </a:p>
        </p:txBody>
      </p:sp>
      <p:cxnSp>
        <p:nvCxnSpPr>
          <p:cNvPr id="30" name="Прямая со стрелкой 29"/>
          <p:cNvCxnSpPr>
            <a:endCxn id="26" idx="4"/>
          </p:cNvCxnSpPr>
          <p:nvPr/>
        </p:nvCxnSpPr>
        <p:spPr>
          <a:xfrm flipV="1">
            <a:off x="3910568" y="4903419"/>
            <a:ext cx="24433" cy="57884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8221469" y="4874275"/>
            <a:ext cx="71569" cy="57884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70984" y="4056928"/>
            <a:ext cx="5029134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2400" dirty="0" smtClean="0"/>
              <a:t>High-temperature composite materials</a:t>
            </a:r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-2389687" y="2844106"/>
            <a:ext cx="5613400" cy="461665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cs typeface="Arial" pitchFamily="34" charset="0"/>
              </a:rPr>
              <a:t>  - 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traditional carbon and glass fiber plastics</a:t>
            </a:r>
            <a:endParaRPr lang="ru-RU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-528" y="-296"/>
          <a:ext cx="12192528" cy="685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0836" y="79952"/>
            <a:ext cx="11941464" cy="867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2800" b="1" dirty="0">
                <a:ln w="1270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Engineering center </a:t>
            </a:r>
            <a:br>
              <a:rPr lang="en-US" sz="2800" b="1" dirty="0">
                <a:ln w="1270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n w="1270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«High-temperature composite </a:t>
            </a:r>
            <a:r>
              <a:rPr lang="en-US" sz="2800" b="1" dirty="0" smtClean="0">
                <a:ln w="1270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materials</a:t>
            </a:r>
            <a:r>
              <a:rPr lang="ru-RU" sz="2800" b="1" dirty="0" smtClean="0">
                <a:ln w="12700"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»</a:t>
            </a:r>
            <a:r>
              <a:rPr lang="ru-RU" sz="2800" dirty="0" smtClean="0">
                <a:latin typeface="+mj-lt"/>
              </a:rPr>
              <a:t> </a:t>
            </a:r>
            <a:endParaRPr lang="ru-RU" sz="2800" dirty="0">
              <a:latin typeface="+mj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353732" y="850228"/>
            <a:ext cx="864096" cy="2362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990252" y="832885"/>
            <a:ext cx="788609" cy="2379872"/>
          </a:xfrm>
          <a:prstGeom prst="downArrow">
            <a:avLst>
              <a:gd name="adj1" fmla="val 50000"/>
              <a:gd name="adj2" fmla="val 5197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7941" y="5095448"/>
            <a:ext cx="4796315" cy="662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800" dirty="0" smtClean="0"/>
              <a:t>Laboratory </a:t>
            </a:r>
            <a:r>
              <a:rPr lang="en-US" sz="2800" dirty="0"/>
              <a:t>of Automated Equipment</a:t>
            </a:r>
            <a:endParaRPr lang="ru-RU" sz="2800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3509661" y="864119"/>
            <a:ext cx="864096" cy="413044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7318542" y="850227"/>
            <a:ext cx="864096" cy="41881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914390" y="889245"/>
            <a:ext cx="697391" cy="510475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2536" y="5798402"/>
            <a:ext cx="6394648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dirty="0">
                <a:latin typeface="+mn-lt"/>
              </a:rPr>
              <a:t>Children's </a:t>
            </a:r>
            <a:r>
              <a:rPr lang="en-US" sz="3200" dirty="0" err="1">
                <a:latin typeface="+mn-lt"/>
              </a:rPr>
              <a:t>Technopark</a:t>
            </a:r>
            <a:r>
              <a:rPr lang="en-US" sz="3200" dirty="0">
                <a:latin typeface="+mn-lt"/>
              </a:rPr>
              <a:t> "</a:t>
            </a:r>
            <a:r>
              <a:rPr lang="en-US" sz="3200" dirty="0" err="1">
                <a:latin typeface="+mn-lt"/>
              </a:rPr>
              <a:t>Quantorium</a:t>
            </a:r>
            <a:r>
              <a:rPr lang="en-US" sz="3200" dirty="0">
                <a:latin typeface="+mn-lt"/>
              </a:rPr>
              <a:t>"</a:t>
            </a:r>
            <a:endParaRPr lang="ru-RU" sz="3200" dirty="0">
              <a:latin typeface="+mn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29701" y="3203338"/>
            <a:ext cx="5316279" cy="1372182"/>
            <a:chOff x="44978" y="2236458"/>
            <a:chExt cx="5316279" cy="1372182"/>
          </a:xfrm>
        </p:grpSpPr>
        <p:sp>
          <p:nvSpPr>
            <p:cNvPr id="11" name="TextBox 10"/>
            <p:cNvSpPr txBox="1"/>
            <p:nvPr/>
          </p:nvSpPr>
          <p:spPr>
            <a:xfrm>
              <a:off x="44978" y="2236458"/>
              <a:ext cx="5316279" cy="763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sz="2400">
                  <a:ln w="12700">
                    <a:solidFill>
                      <a:schemeClr val="tx1">
                        <a:alpha val="51000"/>
                      </a:schemeClr>
                    </a:solidFill>
                  </a:ln>
                  <a:solidFill>
                    <a:schemeClr val="bg1"/>
                  </a:solidFill>
                  <a:ea typeface="+mj-ea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sz="2933" dirty="0"/>
                <a:t>Laboratory of heterogeneous synthesis of refractory materials</a:t>
              </a:r>
              <a:endParaRPr lang="ru-RU" sz="2933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0467" y="2900754"/>
              <a:ext cx="51313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cs typeface="Arial" panose="020B0604020202020204" pitchFamily="34" charset="0"/>
                </a:rPr>
                <a:t>H</a:t>
              </a:r>
              <a:r>
                <a:rPr lang="en-US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ead of laboratory</a:t>
              </a:r>
              <a:r>
                <a:rPr lang="ru-RU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endParaRPr lang="en-US" sz="2000" dirty="0" smtClean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Candidate of Engineering Sciences I.A. Timofeev</a:t>
              </a:r>
              <a:endParaRPr lang="en-US" sz="2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251015" y="5020748"/>
            <a:ext cx="5316279" cy="786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400">
                <a:ln w="12700">
                  <a:solidFill>
                    <a:schemeClr val="tx1">
                      <a:alpha val="51000"/>
                    </a:schemeClr>
                  </a:solidFill>
                </a:ln>
                <a:solidFill>
                  <a:schemeClr val="bg1"/>
                </a:solidFill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933" dirty="0" smtClean="0"/>
              <a:t>Laboratory of CAD/CAM/CAE systems</a:t>
            </a:r>
            <a:endParaRPr lang="ru-RU" sz="2933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610025" y="2917881"/>
            <a:ext cx="6581975" cy="1657639"/>
            <a:chOff x="5675514" y="2028396"/>
            <a:chExt cx="6581975" cy="1657639"/>
          </a:xfrm>
        </p:grpSpPr>
        <p:sp>
          <p:nvSpPr>
            <p:cNvPr id="20" name="TextBox 19"/>
            <p:cNvSpPr txBox="1"/>
            <p:nvPr/>
          </p:nvSpPr>
          <p:spPr>
            <a:xfrm>
              <a:off x="5675514" y="2028396"/>
              <a:ext cx="6581975" cy="12764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sz="2400">
                  <a:ln w="12700">
                    <a:solidFill>
                      <a:schemeClr val="tx1">
                        <a:alpha val="51000"/>
                      </a:schemeClr>
                    </a:solidFill>
                  </a:ln>
                  <a:solidFill>
                    <a:schemeClr val="bg1"/>
                  </a:solidFill>
                  <a:ea typeface="+mj-ea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sz="2933" dirty="0"/>
                <a:t>Laboratory of new ways of forming reinforcing frame for composite materials</a:t>
              </a:r>
              <a:endParaRPr lang="ru-RU" sz="2933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2789" y="2978149"/>
              <a:ext cx="5434444" cy="70788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Head of laboratory Doctor of Sciences </a:t>
              </a:r>
              <a:r>
                <a:rPr lang="en-US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A.V. </a:t>
              </a:r>
              <a:r>
                <a:rPr lang="en-US" sz="2000" dirty="0" err="1" smtClean="0">
                  <a:solidFill>
                    <a:schemeClr val="bg1"/>
                  </a:solidFill>
                  <a:cs typeface="Arial" panose="020B0604020202020204" pitchFamily="34" charset="0"/>
                </a:rPr>
                <a:t>Chesnokov</a:t>
              </a:r>
              <a:endParaRPr lang="en-US" sz="2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3195" y="947577"/>
            <a:ext cx="12211145" cy="2118502"/>
            <a:chOff x="50663" y="2533342"/>
            <a:chExt cx="12211145" cy="2118502"/>
          </a:xfrm>
        </p:grpSpPr>
        <p:sp>
          <p:nvSpPr>
            <p:cNvPr id="10" name="TextBox 9"/>
            <p:cNvSpPr txBox="1"/>
            <p:nvPr/>
          </p:nvSpPr>
          <p:spPr>
            <a:xfrm>
              <a:off x="50663" y="3121154"/>
              <a:ext cx="12211145" cy="8640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defPPr>
                <a:defRPr lang="ru-RU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sz="2400">
                  <a:ln w="12700">
                    <a:solidFill>
                      <a:schemeClr val="tx1">
                        <a:alpha val="5100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en-US" sz="3200" dirty="0">
                  <a:latin typeface="+mn-lt"/>
                </a:rPr>
                <a:t>Basic department “Quality management and research in the field of new materials and technologies”</a:t>
              </a:r>
              <a:endParaRPr lang="ru-RU" sz="32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71263" y="3820847"/>
              <a:ext cx="5757217" cy="830997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Head of the Department </a:t>
              </a:r>
              <a:r>
                <a:rPr 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Doctor of Sciences  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A.N. Timof</a:t>
              </a:r>
              <a:r>
                <a:rPr lang="en-US" sz="2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eev</a:t>
              </a:r>
              <a:endParaRPr lang="ru-RU" sz="2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5741385" y="2533342"/>
              <a:ext cx="697391" cy="649885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3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400"/>
            <a:ext cx="12193057" cy="68585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02051" y="205382"/>
            <a:ext cx="930139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Development of technology of chemical deposition from the gas phase by University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70406" y="1588149"/>
            <a:ext cx="11452245" cy="4879335"/>
            <a:chOff x="282351" y="2014177"/>
            <a:chExt cx="11452245" cy="487933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282351" y="6062515"/>
              <a:ext cx="70423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7"/>
              <a:r>
                <a:rPr lang="en-US" sz="4800" b="1" dirty="0">
                  <a:solidFill>
                    <a:prstClr val="white">
                      <a:lumMod val="75000"/>
                    </a:prstClr>
                  </a:solidFill>
                  <a:latin typeface="Brush Script MT" pitchFamily="66" charset="0"/>
                  <a:cs typeface="Arial"/>
                </a:rPr>
                <a:t>BN   B4C    </a:t>
              </a:r>
              <a:r>
                <a:rPr lang="en-US" sz="4800" b="1" dirty="0" err="1">
                  <a:solidFill>
                    <a:prstClr val="white">
                      <a:lumMod val="75000"/>
                    </a:prstClr>
                  </a:solidFill>
                  <a:latin typeface="Brush Script MT" pitchFamily="66" charset="0"/>
                  <a:cs typeface="Arial"/>
                </a:rPr>
                <a:t>HfC</a:t>
              </a:r>
              <a:r>
                <a:rPr lang="en-US" sz="4800" b="1" dirty="0">
                  <a:solidFill>
                    <a:prstClr val="white">
                      <a:lumMod val="75000"/>
                    </a:prstClr>
                  </a:solidFill>
                  <a:latin typeface="Brush Script MT" pitchFamily="66" charset="0"/>
                  <a:cs typeface="Arial"/>
                </a:rPr>
                <a:t>   </a:t>
              </a:r>
              <a:r>
                <a:rPr lang="en-US" sz="4800" b="1" dirty="0" err="1">
                  <a:solidFill>
                    <a:prstClr val="white">
                      <a:lumMod val="75000"/>
                    </a:prstClr>
                  </a:solidFill>
                  <a:latin typeface="Brush Script MT" pitchFamily="66" charset="0"/>
                  <a:cs typeface="Arial"/>
                </a:rPr>
                <a:t>SiC</a:t>
              </a:r>
              <a:endParaRPr lang="ru-RU" sz="4800" dirty="0">
                <a:solidFill>
                  <a:prstClr val="black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952009" y="5569297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52009" y="4849412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952009" y="4148165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952009" y="3433769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952009" y="2700145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52009" y="2019032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Прямая соединительная линия 48"/>
            <p:cNvCxnSpPr>
              <a:endCxn id="58" idx="3"/>
            </p:cNvCxnSpPr>
            <p:nvPr/>
          </p:nvCxnSpPr>
          <p:spPr>
            <a:xfrm flipH="1" flipV="1">
              <a:off x="1185814" y="5054596"/>
              <a:ext cx="9776965" cy="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>
              <a:endCxn id="59" idx="3"/>
            </p:cNvCxnSpPr>
            <p:nvPr/>
          </p:nvCxnSpPr>
          <p:spPr>
            <a:xfrm flipH="1">
              <a:off x="1185813" y="4353349"/>
              <a:ext cx="9762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>
              <a:endCxn id="60" idx="3"/>
            </p:cNvCxnSpPr>
            <p:nvPr/>
          </p:nvCxnSpPr>
          <p:spPr>
            <a:xfrm flipH="1" flipV="1">
              <a:off x="1185814" y="3638954"/>
              <a:ext cx="9776965" cy="9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>
              <a:endCxn id="61" idx="3"/>
            </p:cNvCxnSpPr>
            <p:nvPr/>
          </p:nvCxnSpPr>
          <p:spPr>
            <a:xfrm flipH="1">
              <a:off x="1185814" y="2901327"/>
              <a:ext cx="9776965" cy="40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1185814" y="2238407"/>
              <a:ext cx="97769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43276" y="5569296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3276" y="4849411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43276" y="4148164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43276" y="3433768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3276" y="2700144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3276" y="2019031"/>
              <a:ext cx="782587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20</a:t>
              </a:r>
              <a:r>
                <a:rPr lang="en-US" sz="1867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ru-RU" sz="18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>
              <a:stCxn id="39" idx="1"/>
            </p:cNvCxnSpPr>
            <p:nvPr/>
          </p:nvCxnSpPr>
          <p:spPr>
            <a:xfrm flipH="1">
              <a:off x="1185813" y="5774483"/>
              <a:ext cx="9766195" cy="84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1608667" y="4719026"/>
              <a:ext cx="9099445" cy="1260641"/>
            </a:xfrm>
            <a:prstGeom prst="rect">
              <a:avLst/>
            </a:prstGeom>
            <a:gradFill>
              <a:gsLst>
                <a:gs pos="44000">
                  <a:srgbClr val="FBEDD1"/>
                </a:gs>
                <a:gs pos="90000">
                  <a:schemeClr val="accent3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n-US" sz="3733" b="1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BN</a:t>
              </a:r>
              <a:r>
                <a:rPr lang="en-US" sz="3733" b="1" i="1" baseline="-25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CVD</a:t>
              </a:r>
              <a:endParaRPr lang="ru-RU" sz="3733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806267" y="3560316"/>
              <a:ext cx="2901845" cy="1056117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2">
                    <a:tint val="78000"/>
                    <a:satMod val="100000"/>
                    <a:lumMod val="10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n-US" sz="3733" b="1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HfC</a:t>
              </a:r>
              <a:r>
                <a:rPr lang="en-US" sz="3733" b="1" i="1" baseline="-250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CVD</a:t>
              </a:r>
              <a:endParaRPr lang="ru-RU" sz="3733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608667" y="3407970"/>
              <a:ext cx="2023533" cy="90305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n-US" sz="3733" b="1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SiC</a:t>
              </a:r>
              <a:r>
                <a:rPr lang="en-US" sz="3733" b="1" i="1" baseline="-250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CVD</a:t>
              </a:r>
              <a:endParaRPr lang="ru-RU" sz="3733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290528" y="3884504"/>
              <a:ext cx="3242200" cy="612923"/>
            </a:xfrm>
            <a:prstGeom prst="rect">
              <a:avLst/>
            </a:prstGeom>
            <a:gradFill>
              <a:gsLst>
                <a:gs pos="44000">
                  <a:srgbClr val="FBEDD1"/>
                </a:gs>
                <a:gs pos="90000">
                  <a:schemeClr val="accent3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n-US" sz="3733" b="1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BN</a:t>
              </a:r>
              <a:r>
                <a:rPr lang="en-US" sz="3733" b="1" i="1" baseline="-25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CVI</a:t>
              </a:r>
              <a:endParaRPr lang="ru-RU" sz="3733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806267" y="2014177"/>
              <a:ext cx="2901845" cy="1489987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2">
                    <a:tint val="78000"/>
                    <a:satMod val="100000"/>
                    <a:lumMod val="10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n-US" sz="3733" b="1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HfC</a:t>
              </a:r>
              <a:r>
                <a:rPr lang="en-US" sz="3733" b="1" i="1" baseline="-250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CVI</a:t>
              </a:r>
              <a:endParaRPr lang="ru-RU" sz="3733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971800" y="2604084"/>
              <a:ext cx="3276600" cy="104481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77"/>
              <a:r>
                <a:rPr lang="en-US" sz="3733" b="1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3733" b="1" i="1" baseline="-25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en-US" sz="3733" b="1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733" b="1" i="1" baseline="-25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CVI</a:t>
              </a:r>
              <a:r>
                <a:rPr lang="en-US" sz="3733" b="1" i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733" b="1" i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SiB</a:t>
              </a:r>
              <a:r>
                <a:rPr lang="en-US" sz="3733" b="1" i="1" baseline="-250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CVI</a:t>
              </a:r>
              <a:endParaRPr lang="ru-RU" sz="3733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Picture 2" descr="http://www.kompozit-mv.ru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059111" y="140856"/>
            <a:ext cx="1078280" cy="113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8" y="140856"/>
            <a:ext cx="1442991" cy="11650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49349" y="6549517"/>
            <a:ext cx="2198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952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www.kompozit-ut.ru</a:t>
            </a:r>
            <a:endParaRPr lang="ru-RU" dirty="0">
              <a:ln w="952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8" y="1824567"/>
            <a:ext cx="2447924" cy="435186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400"/>
            <a:ext cx="12193057" cy="68585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60030" y="6488965"/>
            <a:ext cx="2871940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952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www.kompozit-ut.ru</a:t>
            </a:r>
            <a:endParaRPr lang="ru-RU" sz="2400" dirty="0">
              <a:ln w="952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www.kompozit-mv.ru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059111" y="140856"/>
            <a:ext cx="1078280" cy="113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8" y="140856"/>
            <a:ext cx="1442991" cy="1165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2222" r="4583" b="5370"/>
          <a:stretch/>
        </p:blipFill>
        <p:spPr>
          <a:xfrm>
            <a:off x="1095469" y="1377543"/>
            <a:ext cx="5671428" cy="4199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26852"/>
          <a:stretch/>
        </p:blipFill>
        <p:spPr>
          <a:xfrm>
            <a:off x="7145820" y="1126711"/>
            <a:ext cx="3857625" cy="4610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81756" y="369181"/>
            <a:ext cx="9091267" cy="4396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Gas-phase deposition plants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74173" y="5770882"/>
            <a:ext cx="5794893" cy="439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2400" b="1" dirty="0">
                <a:ln w="12700">
                  <a:solidFill>
                    <a:schemeClr val="tx1"/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The pyrolytic boron nitride precipitation plant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0756" y="5715603"/>
            <a:ext cx="3932689" cy="439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2400" b="1" dirty="0">
                <a:ln w="12700">
                  <a:solidFill>
                    <a:schemeClr val="tx1"/>
                  </a:solidFill>
                </a:ln>
                <a:latin typeface="Arial" pitchFamily="34" charset="0"/>
                <a:ea typeface="+mj-ea"/>
                <a:cs typeface="Arial" pitchFamily="34" charset="0"/>
              </a:rPr>
              <a:t>Silicon carbide deposition plant</a:t>
            </a:r>
            <a:endParaRPr lang="ru-RU" sz="2400" b="1" dirty="0">
              <a:ln w="12700">
                <a:solidFill>
                  <a:schemeClr val="tx1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400"/>
            <a:ext cx="12193057" cy="685859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3733" y="84376"/>
            <a:ext cx="8703332" cy="90622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CVD technology of obtaining </a:t>
            </a:r>
            <a:r>
              <a:rPr lang="en-US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pyrolytic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BN for the electronics industry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931933"/>
              </p:ext>
            </p:extLst>
          </p:nvPr>
        </p:nvGraphicFramePr>
        <p:xfrm>
          <a:off x="3282153" y="1675801"/>
          <a:ext cx="4730199" cy="1859026"/>
        </p:xfrm>
        <a:graphic>
          <a:graphicData uri="http://schemas.openxmlformats.org/drawingml/2006/table">
            <a:tbl>
              <a:tblPr/>
              <a:tblGrid>
                <a:gridCol w="24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1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Option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pc="15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Result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Crystal lattice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hexagonal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Density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g/cub.sm.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15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1,97-1,99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Fraction of impurities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at.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0,01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9" name="Рисунок 1"/>
          <p:cNvPicPr>
            <a:picLocks noChangeAspect="1" noChangeArrowheads="1"/>
          </p:cNvPicPr>
          <p:nvPr/>
        </p:nvPicPr>
        <p:blipFill>
          <a:blip r:embed="rId4" cstate="print"/>
          <a:srcRect l="27739" t="25926" r="22330" b="33333"/>
          <a:stretch>
            <a:fillRect/>
          </a:stretch>
        </p:blipFill>
        <p:spPr bwMode="auto">
          <a:xfrm>
            <a:off x="4404240" y="4497480"/>
            <a:ext cx="3114988" cy="142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843926" y="1310811"/>
            <a:ext cx="396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The flow reactor isothermal dimensions of the working area</a:t>
            </a:r>
          </a:p>
          <a:p>
            <a:r>
              <a:rPr lang="en-US" dirty="0"/>
              <a:t>D100 mm</a:t>
            </a:r>
            <a:r>
              <a:rPr lang="ru-RU" dirty="0"/>
              <a:t> </a:t>
            </a:r>
            <a:r>
              <a:rPr lang="en-US" dirty="0"/>
              <a:t>H300 </a:t>
            </a:r>
            <a:r>
              <a:rPr lang="en-US" dirty="0"/>
              <a:t>mm</a:t>
            </a:r>
            <a:endParaRPr lang="ru-RU" dirty="0"/>
          </a:p>
        </p:txBody>
      </p:sp>
      <p:pic>
        <p:nvPicPr>
          <p:cNvPr id="17" name="Picture 2" descr="http://www.kompozit-mv.ru/images/logo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0955867" y="84378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17" y="2137024"/>
            <a:ext cx="3890111" cy="4536696"/>
          </a:xfrm>
          <a:prstGeom prst="rect">
            <a:avLst/>
          </a:prstGeom>
        </p:spPr>
      </p:pic>
      <p:pic>
        <p:nvPicPr>
          <p:cNvPr id="13314" name="Picture 2" descr="http://www.virial.ru/upload/iblock/660/pnbmat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492" y="1391266"/>
            <a:ext cx="2935796" cy="2459615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6" b="11272"/>
          <a:stretch/>
        </p:blipFill>
        <p:spPr>
          <a:xfrm>
            <a:off x="1402465" y="4228158"/>
            <a:ext cx="2652144" cy="19663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8" y="140856"/>
            <a:ext cx="1442991" cy="11650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70886" y="3828128"/>
            <a:ext cx="3961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Micrograph of a slice of a sample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02376" y="6227332"/>
            <a:ext cx="3961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Appearance of products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400"/>
            <a:ext cx="12193057" cy="6858595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64270" y="78491"/>
            <a:ext cx="8517465" cy="8951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CVD technology of obtaining </a:t>
            </a:r>
            <a:r>
              <a:rPr lang="en-US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pyrolytic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SiC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for electronic industry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kompozit-mv.ru/images/logo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955867" y="84378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8829" y="1764293"/>
            <a:ext cx="8824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/>
              <a:t>Products CVD-</a:t>
            </a:r>
            <a:r>
              <a:rPr lang="en-US" sz="2400" dirty="0" err="1"/>
              <a:t>SiC</a:t>
            </a:r>
            <a:endParaRPr lang="en-US" sz="2400" dirty="0"/>
          </a:p>
          <a:p>
            <a:r>
              <a:rPr lang="en-US" sz="2400" dirty="0"/>
              <a:t>D</a:t>
            </a:r>
            <a:r>
              <a:rPr lang="ru-RU" sz="2400" dirty="0"/>
              <a:t>100…</a:t>
            </a:r>
            <a:r>
              <a:rPr lang="en-US" sz="2400" dirty="0"/>
              <a:t>380 </a:t>
            </a:r>
            <a:r>
              <a:rPr lang="ru-RU" sz="2400" dirty="0"/>
              <a:t>мм; </a:t>
            </a:r>
            <a:r>
              <a:rPr lang="en-US" sz="2400" dirty="0"/>
              <a:t>thickness</a:t>
            </a:r>
            <a:r>
              <a:rPr lang="ru-RU" sz="2400" dirty="0"/>
              <a:t> </a:t>
            </a:r>
            <a:r>
              <a:rPr lang="ru-RU" sz="2400" dirty="0"/>
              <a:t>3,5…6,5 </a:t>
            </a:r>
            <a:r>
              <a:rPr lang="en-US" sz="2400" dirty="0"/>
              <a:t>mm</a:t>
            </a:r>
            <a:r>
              <a:rPr lang="ru-RU" sz="2400" dirty="0"/>
              <a:t>.</a:t>
            </a:r>
            <a:endParaRPr lang="en-US" sz="2400" dirty="0"/>
          </a:p>
          <a:p>
            <a:r>
              <a:rPr lang="en-US" sz="2400" dirty="0"/>
              <a:t>Density is more </a:t>
            </a:r>
            <a:r>
              <a:rPr lang="ru-RU" sz="2400" dirty="0"/>
              <a:t>3,19 </a:t>
            </a:r>
            <a:r>
              <a:rPr lang="en-US" sz="2400" dirty="0"/>
              <a:t>g</a:t>
            </a:r>
            <a:r>
              <a:rPr lang="ru-RU" sz="2400" dirty="0"/>
              <a:t>/</a:t>
            </a:r>
            <a:r>
              <a:rPr lang="en-US" sz="2400" dirty="0"/>
              <a:t>cub.sm</a:t>
            </a:r>
            <a:r>
              <a:rPr lang="ru-RU" sz="2400" dirty="0"/>
              <a:t>. </a:t>
            </a:r>
            <a:r>
              <a:rPr lang="en-US" sz="2400" dirty="0"/>
              <a:t>The porosity is less </a:t>
            </a:r>
            <a:r>
              <a:rPr lang="ru-RU" sz="2400" dirty="0"/>
              <a:t>0,1 </a:t>
            </a:r>
            <a:r>
              <a:rPr lang="ru-RU" sz="2400" dirty="0"/>
              <a:t>%.</a:t>
            </a:r>
          </a:p>
          <a:p>
            <a:r>
              <a:rPr lang="en-US" sz="2400" dirty="0"/>
              <a:t>R</a:t>
            </a:r>
            <a:r>
              <a:rPr lang="ru-RU" sz="2400" dirty="0"/>
              <a:t> </a:t>
            </a:r>
            <a:r>
              <a:rPr lang="en-US" sz="2400" dirty="0"/>
              <a:t>&lt; 1 </a:t>
            </a:r>
            <a:r>
              <a:rPr lang="el-GR" sz="2400" dirty="0"/>
              <a:t>Ω×</a:t>
            </a:r>
            <a:r>
              <a:rPr lang="en-US" sz="2400" dirty="0" err="1"/>
              <a:t>sm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30902" y="1049867"/>
            <a:ext cx="718972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3733" b="1" i="1" spc="4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CH</a:t>
            </a:r>
            <a:r>
              <a:rPr lang="en-US" sz="3733" b="1" i="1" spc="400" baseline="-250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3</a:t>
            </a:r>
            <a:r>
              <a:rPr lang="en-US" sz="3733" b="1" i="1" spc="4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SiCl</a:t>
            </a:r>
            <a:r>
              <a:rPr lang="en-US" sz="3733" b="1" i="1" spc="400" baseline="-250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3</a:t>
            </a:r>
            <a:r>
              <a:rPr lang="en-US" sz="3733" b="1" i="1" spc="4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+CH</a:t>
            </a:r>
            <a:r>
              <a:rPr lang="en-US" sz="3733" b="1" i="1" spc="400" baseline="-250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4</a:t>
            </a:r>
            <a:r>
              <a:rPr lang="en-US" sz="3733" b="1" spc="4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 →SiC+4HCl</a:t>
            </a:r>
            <a:endParaRPr lang="ru-RU" sz="3733" b="1" i="1" spc="400" dirty="0">
              <a:solidFill>
                <a:prstClr val="black"/>
              </a:solidFill>
              <a:latin typeface="Mistral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" b="17037"/>
          <a:stretch/>
        </p:blipFill>
        <p:spPr>
          <a:xfrm>
            <a:off x="8667767" y="1640716"/>
            <a:ext cx="3365727" cy="4997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8402" y="3300489"/>
            <a:ext cx="5677241" cy="35575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8" y="140856"/>
            <a:ext cx="1442991" cy="11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400"/>
            <a:ext cx="12193057" cy="6858595"/>
          </a:xfrm>
          <a:prstGeom prst="rect">
            <a:avLst/>
          </a:prstGeom>
          <a:noFill/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998138" y="127000"/>
            <a:ext cx="8703732" cy="75169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CVD technology of obtaining </a:t>
            </a:r>
            <a:r>
              <a:rPr lang="en-US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pyrolytic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HfC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kompozit-mv.ru/images/logo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955867" y="135178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88814" y="972384"/>
            <a:ext cx="6482287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3733" b="1" i="1" spc="4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HfCl</a:t>
            </a:r>
            <a:r>
              <a:rPr lang="en-US" sz="3733" b="1" i="1" spc="400" baseline="-250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4</a:t>
            </a:r>
            <a:r>
              <a:rPr lang="en-US" sz="3733" b="1" i="1" spc="4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+CH</a:t>
            </a:r>
            <a:r>
              <a:rPr lang="en-US" sz="3733" b="1" i="1" spc="400" baseline="-250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4</a:t>
            </a:r>
            <a:r>
              <a:rPr lang="en-US" sz="3733" b="1" i="1" spc="400" dirty="0">
                <a:solidFill>
                  <a:prstClr val="black"/>
                </a:solidFill>
                <a:latin typeface="Brush Script MT" pitchFamily="66" charset="0"/>
                <a:cs typeface="Arial"/>
              </a:rPr>
              <a:t> →HfC+4HCl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83" y="1869777"/>
            <a:ext cx="2470952" cy="43928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7" y="2036467"/>
            <a:ext cx="6093740" cy="43124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98138" y="4495261"/>
            <a:ext cx="612985" cy="19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867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4882" y="2306602"/>
            <a:ext cx="2506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The size of the chemical reactor D80 </a:t>
            </a:r>
            <a:r>
              <a:rPr lang="en-US" dirty="0"/>
              <a:t>H 350 </a:t>
            </a:r>
            <a:r>
              <a:rPr lang="en-US" dirty="0"/>
              <a:t>mm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  <a:p>
            <a:r>
              <a:rPr lang="en-US" dirty="0"/>
              <a:t>Continuous monitoring of the mass of HfCl4 in the process of evaporation.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55729" y="3691249"/>
            <a:ext cx="612985" cy="19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sz="1867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" y="140745"/>
            <a:ext cx="1442991" cy="11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8"/>
            <a:ext cx="12193057" cy="6858595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-528" y="-296"/>
          <a:ext cx="12192528" cy="685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Заголовок 8"/>
          <p:cNvSpPr txBox="1">
            <a:spLocks/>
          </p:cNvSpPr>
          <p:nvPr/>
        </p:nvSpPr>
        <p:spPr>
          <a:xfrm>
            <a:off x="1969351" y="6338392"/>
            <a:ext cx="2534292" cy="519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kompozit-ut.ru</a:t>
            </a:r>
            <a:endParaRPr lang="ru-RU" sz="1600" dirty="0">
              <a:ln w="12700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860216" y="5361885"/>
            <a:ext cx="3641751" cy="271037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Braiding machine </a:t>
            </a:r>
            <a:r>
              <a:rPr lang="ru-RU" sz="2000" dirty="0" smtClean="0">
                <a:solidFill>
                  <a:schemeClr val="bg1"/>
                </a:solidFill>
              </a:rPr>
              <a:t>РП64-1-130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998138" y="127000"/>
            <a:ext cx="8703732" cy="7516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Braiding technologies</a:t>
            </a: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ttp://www.kompozit-mv.ru/images/logo.pn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0955867" y="135178"/>
            <a:ext cx="1092200" cy="114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3" y="140745"/>
            <a:ext cx="1442991" cy="11650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31" y="2029723"/>
            <a:ext cx="5094936" cy="330227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93959" y="1173033"/>
            <a:ext cx="4597097" cy="4621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Contour </a:t>
            </a:r>
            <a:r>
              <a:rPr lang="en-US" sz="1800" dirty="0">
                <a:solidFill>
                  <a:prstClr val="white"/>
                </a:solidFill>
                <a:latin typeface="Calibri"/>
              </a:rPr>
              <a:t>weaving by Russian carbon high-strength and high-modulus yarns </a:t>
            </a: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Contouring weaving on two and three axial (with skeletal reinforcement) schemes.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Contouring weaving products with a straight and curved axis.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Contouring weaving products with a closed axis </a:t>
            </a: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Application of an interlayer layer with a continuous surface hiding power up to 200 mm in diameter.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Application </a:t>
            </a:r>
            <a:r>
              <a:rPr lang="en-US" sz="1800" dirty="0">
                <a:solidFill>
                  <a:prstClr val="white"/>
                </a:solidFill>
                <a:latin typeface="Calibri"/>
              </a:rPr>
              <a:t>of an interlayer layer to larger diameters with the formation of a network structure.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Contour weaving of products of unlimited length.</a:t>
            </a:r>
            <a:endParaRPr lang="ru-RU" sz="18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3" y="1383392"/>
            <a:ext cx="3187148" cy="4249530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84731" y="5689788"/>
            <a:ext cx="3641751" cy="301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KUKA robot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768</Words>
  <Application>Microsoft Office PowerPoint</Application>
  <PresentationFormat>Широкоэкранный</PresentationFormat>
  <Paragraphs>148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Brush Script MT</vt:lpstr>
      <vt:lpstr>Calibri</vt:lpstr>
      <vt:lpstr>Calibri Light</vt:lpstr>
      <vt:lpstr>Helvetica Neue</vt:lpstr>
      <vt:lpstr>Mistral</vt:lpstr>
      <vt:lpstr>Times New Roman</vt:lpstr>
      <vt:lpstr>Wingdings</vt:lpstr>
      <vt:lpstr>Тема Office</vt:lpstr>
      <vt:lpstr>Engineering center  «High-temperature composite materials"</vt:lpstr>
      <vt:lpstr>Презентация PowerPoint</vt:lpstr>
      <vt:lpstr>Презентация PowerPoint</vt:lpstr>
      <vt:lpstr>Презентация PowerPoint</vt:lpstr>
      <vt:lpstr>Презентация PowerPoint</vt:lpstr>
      <vt:lpstr>CVD technology of obtaining pyrolytic BN for the electronics industry</vt:lpstr>
      <vt:lpstr>CVD technology of obtaining pyrolytic SiC for electronic industry</vt:lpstr>
      <vt:lpstr>CVD technology of obtaining pyrolytic HfC</vt:lpstr>
      <vt:lpstr>Braiding machine РП64-1-130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center  «High-temperature composite materials"</dc:title>
  <dc:creator>Пользователь Windows</dc:creator>
  <cp:lastModifiedBy>Пользователь Windows</cp:lastModifiedBy>
  <cp:revision>31</cp:revision>
  <dcterms:created xsi:type="dcterms:W3CDTF">2018-09-09T21:40:49Z</dcterms:created>
  <dcterms:modified xsi:type="dcterms:W3CDTF">2018-09-09T23:14:28Z</dcterms:modified>
</cp:coreProperties>
</file>