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4" r:id="rId4"/>
    <p:sldId id="260" r:id="rId5"/>
    <p:sldId id="271" r:id="rId6"/>
    <p:sldId id="272" r:id="rId7"/>
    <p:sldId id="273" r:id="rId8"/>
    <p:sldId id="264" r:id="rId9"/>
    <p:sldId id="265" r:id="rId10"/>
    <p:sldId id="266" r:id="rId11"/>
    <p:sldId id="270" r:id="rId1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>
      <p:cViewPr>
        <p:scale>
          <a:sx n="120" d="100"/>
          <a:sy n="120" d="100"/>
        </p:scale>
        <p:origin x="-7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sadigital.ru/catalog/rezhushchie-plottery/rezhushchie-plottery-camm-1-gr-420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AFAFA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5003" y="1159441"/>
            <a:ext cx="8190963" cy="1876607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2"/>
                </a:solidFill>
              </a:rPr>
              <a:t>О подготовке к реализации основных профессиональных образовательных программ СПО, прошедших лицензирование в 2017 году и развитие новых перспективных направлений обучения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5050" y="3794595"/>
            <a:ext cx="5150224" cy="48587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>
                    <a:lumMod val="85000"/>
                  </a:schemeClr>
                </a:solidFill>
              </a:rPr>
              <a:t>54.01.20 ГРАФИЧЕСКИЙ ДИЗАЙНЕР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996888" y="6249928"/>
            <a:ext cx="5150224" cy="485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УЧЕНЫЙ СОВЕТ, 20.02.2018г.</a:t>
            </a: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990" y="227967"/>
            <a:ext cx="7886700" cy="724534"/>
          </a:xfrm>
        </p:spPr>
        <p:txBody>
          <a:bodyPr>
            <a:noAutofit/>
          </a:bodyPr>
          <a:lstStyle/>
          <a:p>
            <a:pPr algn="ctr"/>
            <a:r>
              <a:rPr lang="ru-RU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</a:rPr>
              <a:t>Материально-техническое обеспечение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776063"/>
              </p:ext>
            </p:extLst>
          </p:nvPr>
        </p:nvGraphicFramePr>
        <p:xfrm>
          <a:off x="229459" y="1305702"/>
          <a:ext cx="8725834" cy="577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546">
                <a:tc>
                  <a:txBody>
                    <a:bodyPr/>
                    <a:lstStyle/>
                    <a:p>
                      <a:r>
                        <a:rPr lang="ru-RU" dirty="0"/>
                        <a:t>Перечень необходимых помещений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Техническое наполнение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Наличие/</a:t>
                      </a:r>
                    </a:p>
                    <a:p>
                      <a:r>
                        <a:rPr lang="ru-RU" dirty="0"/>
                        <a:t>отсутствие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358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Лаборатория электротехники и электроники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Типовой комплект учебного оборудования "Электротехника и основы электроники"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298">
                <a:tc>
                  <a:txBody>
                    <a:bodyPr/>
                    <a:lstStyle/>
                    <a:p>
                      <a:r>
                        <a:rPr lang="ru-RU" sz="1800" dirty="0"/>
                        <a:t>Лаборатория Материаловедения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Типовой комплект учебного оборудования «Изучение свойств полимерных композитных материалов»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>
                          <a:sym typeface="Symbol"/>
                        </a:rPr>
                        <a:t>  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sym typeface="Symbol"/>
                        </a:rPr>
                        <a:t>√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298">
                <a:tc>
                  <a:txBody>
                    <a:bodyPr/>
                    <a:lstStyle/>
                    <a:p>
                      <a:r>
                        <a:rPr lang="ru-RU" sz="1800" dirty="0"/>
                        <a:t>Лаборатория органической химии</a:t>
                      </a:r>
                    </a:p>
                    <a:p>
                      <a:r>
                        <a:rPr lang="ru-RU" sz="1800" dirty="0"/>
                        <a:t>Лаборатория аналитической химии</a:t>
                      </a:r>
                    </a:p>
                    <a:p>
                      <a:r>
                        <a:rPr lang="ru-RU" sz="1800" dirty="0"/>
                        <a:t>Лаборатория физической и коллоидной химии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Типовой комплект учебного оборудования «Аналитическая химия», «Органическая химия»,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«Химический анализ»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sym typeface="Symbol"/>
                        </a:rPr>
                        <a:t>√</a:t>
                      </a:r>
                      <a:endParaRPr lang="ru-RU" sz="3200" dirty="0">
                        <a:solidFill>
                          <a:srgbClr val="FF0000"/>
                        </a:solidFill>
                        <a:sym typeface="Symbol"/>
                      </a:endParaRPr>
                    </a:p>
                    <a:p>
                      <a:pPr algn="ctr"/>
                      <a:r>
                        <a:rPr lang="ru-RU" sz="3200" dirty="0">
                          <a:solidFill>
                            <a:srgbClr val="FF0000"/>
                          </a:solidFill>
                          <a:sym typeface="Symbol"/>
                        </a:rPr>
                        <a:t>нет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298">
                <a:tc>
                  <a:txBody>
                    <a:bodyPr/>
                    <a:lstStyle/>
                    <a:p>
                      <a:r>
                        <a:rPr lang="ru-RU" sz="1800" dirty="0"/>
                        <a:t>Лаборатория химического анализа </a:t>
                      </a:r>
                    </a:p>
                    <a:p>
                      <a:r>
                        <a:rPr lang="ru-RU" sz="1800" dirty="0"/>
                        <a:t>Лаборатория органического синтеза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Лабораторный практикум по органическому синтезу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sym typeface="Symbol"/>
                        </a:rPr>
                        <a:t>√</a:t>
                      </a:r>
                      <a:endParaRPr lang="en-US" sz="3200" dirty="0"/>
                    </a:p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298">
                <a:tc>
                  <a:txBody>
                    <a:bodyPr/>
                    <a:lstStyle/>
                    <a:p>
                      <a:r>
                        <a:rPr lang="ru-RU" sz="1800" dirty="0"/>
                        <a:t>Лаборатория процессов и аппаратов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Типовой комплект оборудования "Контрольно-измерительные приборы и автоматика" 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77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990" y="227967"/>
            <a:ext cx="7886700" cy="724534"/>
          </a:xfrm>
        </p:spPr>
        <p:txBody>
          <a:bodyPr>
            <a:noAutofit/>
          </a:bodyPr>
          <a:lstStyle/>
          <a:p>
            <a:pPr algn="ctr"/>
            <a:r>
              <a:rPr lang="ru-RU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</a:rPr>
              <a:t>Материально-техническое обеспечение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634276"/>
              </p:ext>
            </p:extLst>
          </p:nvPr>
        </p:nvGraphicFramePr>
        <p:xfrm>
          <a:off x="267559" y="1435242"/>
          <a:ext cx="8725834" cy="529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546">
                <a:tc>
                  <a:txBody>
                    <a:bodyPr/>
                    <a:lstStyle/>
                    <a:p>
                      <a:r>
                        <a:rPr lang="ru-RU" dirty="0"/>
                        <a:t>Перечень необходимых помещений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Техническое наполнение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Наличие/</a:t>
                      </a:r>
                    </a:p>
                    <a:p>
                      <a:r>
                        <a:rPr lang="ru-RU" dirty="0"/>
                        <a:t>отсутствие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398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Лаборатория технологии переработки композитных материалов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Лабораторные модули по переработке  полимерных композиционных материалов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FF0000"/>
                          </a:solidFill>
                          <a:sym typeface="Symbol"/>
                        </a:rPr>
                        <a:t>√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298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Лаборатория технологии производства композитных материалов</a:t>
                      </a:r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Лабораторные модули по получению изделий из полимерных композитов, для переработки  полимерных композиционных материалов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sym typeface="Symbol"/>
                        </a:rPr>
                        <a:t>√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298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Лаборатория автоматизации технологических процессов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Типовой комплект учебного оборудования "Контрольно-измерительные приборы и автоматика" 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FF0000"/>
                          </a:solidFill>
                          <a:sym typeface="Symbol"/>
                        </a:rPr>
                        <a:t>√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298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Лаборатория CAD/CAM/CAE систем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Компьютерные графические станции, оптимизированные для работы с графическим и CAD/CAM/CAE программным обеспечением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FF0000"/>
                          </a:solidFill>
                          <a:sym typeface="Symbol"/>
                        </a:rPr>
                        <a:t>√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298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Лаборатория переработки композитных материалов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Лабораторные модули по переработке  полимерных композиционных материалов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FF0000"/>
                          </a:solidFill>
                          <a:sym typeface="Symbol"/>
                        </a:rPr>
                        <a:t>√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9298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Учебно-производственные мастерские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Комплект металлорежущих станков с ЧПУ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sym typeface="Symbol"/>
                        </a:rPr>
                        <a:t>√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58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222701"/>
            <a:ext cx="7886700" cy="79580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>
                    <a:lumMod val="95000"/>
                  </a:schemeClr>
                </a:solidFill>
              </a:rPr>
              <a:t>Направления среднего профессионального образования из списка ТОП-50, прошедшие лицензирование в 2017 году</a:t>
            </a:r>
            <a:endParaRPr lang="ru-RU" sz="2800" b="1" spc="50" dirty="0">
              <a:ln w="0"/>
              <a:solidFill>
                <a:schemeClr val="bg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n-lt"/>
            </a:endParaRP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gray">
          <a:xfrm>
            <a:off x="375737" y="3780356"/>
            <a:ext cx="185128" cy="36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b="1" dirty="0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gray">
          <a:xfrm>
            <a:off x="468301" y="1395789"/>
            <a:ext cx="775480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</a:rPr>
              <a:t>54.01.20 Графический дизайнер</a:t>
            </a:r>
          </a:p>
          <a:p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Приказ Министерства образования и науки РФ от 09.12.2016г. №1543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r>
              <a:rPr lang="ru-RU" sz="2400" b="1" dirty="0"/>
              <a:t>Квалификация выпускника:</a:t>
            </a:r>
          </a:p>
          <a:p>
            <a:r>
              <a:rPr lang="ru-RU" sz="2400" dirty="0"/>
              <a:t>графический дизайнер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r>
              <a:rPr lang="ru-RU" sz="2400" b="1" dirty="0"/>
              <a:t>Профессиональный стандарт «Графический дизайнер»</a:t>
            </a:r>
          </a:p>
          <a:p>
            <a:r>
              <a:rPr lang="ru-RU" sz="2400" dirty="0"/>
              <a:t>Приказ Министерства труда и социальной защиты РФ</a:t>
            </a:r>
          </a:p>
          <a:p>
            <a:r>
              <a:rPr lang="ru-RU" sz="2400" dirty="0"/>
              <a:t>от 17.01.2017 №40н</a:t>
            </a:r>
            <a:br>
              <a:rPr lang="ru-RU" sz="2400" dirty="0"/>
            </a:br>
            <a:endParaRPr lang="ru-RU" sz="2400" dirty="0"/>
          </a:p>
          <a:p>
            <a:r>
              <a:rPr lang="ru-RU" sz="2400" dirty="0"/>
              <a:t>Договор о сотрудничестве с МЦК в области искусства, дизайна и сферы услуг г. Тюмень</a:t>
            </a: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gray">
          <a:xfrm>
            <a:off x="3710940" y="3542664"/>
            <a:ext cx="4797422" cy="0"/>
          </a:xfrm>
          <a:prstGeom prst="line">
            <a:avLst/>
          </a:prstGeom>
          <a:noFill/>
          <a:ln w="25400">
            <a:solidFill>
              <a:srgbClr val="969696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gray">
          <a:xfrm>
            <a:off x="3398610" y="2464752"/>
            <a:ext cx="5109752" cy="0"/>
          </a:xfrm>
          <a:prstGeom prst="line">
            <a:avLst/>
          </a:prstGeom>
          <a:noFill/>
          <a:ln w="25400">
            <a:solidFill>
              <a:srgbClr val="969696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gray">
          <a:xfrm flipV="1">
            <a:off x="3248340" y="5028564"/>
            <a:ext cx="5260022" cy="0"/>
          </a:xfrm>
          <a:prstGeom prst="line">
            <a:avLst/>
          </a:prstGeom>
          <a:noFill/>
          <a:ln w="25400">
            <a:solidFill>
              <a:srgbClr val="969696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gray">
          <a:xfrm>
            <a:off x="4938437" y="6072504"/>
            <a:ext cx="3569925" cy="0"/>
          </a:xfrm>
          <a:prstGeom prst="line">
            <a:avLst/>
          </a:prstGeom>
          <a:noFill/>
          <a:ln w="25400">
            <a:solidFill>
              <a:srgbClr val="969696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83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317" y="209383"/>
            <a:ext cx="3860044" cy="79580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2"/>
                </a:solidFill>
              </a:rPr>
              <a:t>Области</a:t>
            </a:r>
            <a:r>
              <a:rPr lang="ru-RU" sz="2400" b="1" dirty="0">
                <a:solidFill>
                  <a:schemeClr val="bg2"/>
                </a:solidFill>
              </a:rPr>
              <a:t> </a:t>
            </a:r>
            <a:br>
              <a:rPr lang="ru-RU" sz="2400" b="1" dirty="0">
                <a:solidFill>
                  <a:schemeClr val="bg2"/>
                </a:solidFill>
              </a:rPr>
            </a:br>
            <a:r>
              <a:rPr lang="ru-RU" sz="2400" b="1" dirty="0">
                <a:solidFill>
                  <a:schemeClr val="bg2"/>
                </a:solidFill>
              </a:rPr>
              <a:t>профессиональной деятельности</a:t>
            </a:r>
          </a:p>
        </p:txBody>
      </p:sp>
      <p:sp>
        <p:nvSpPr>
          <p:cNvPr id="81" name="Text Box 5"/>
          <p:cNvSpPr txBox="1">
            <a:spLocks noChangeArrowheads="1"/>
          </p:cNvSpPr>
          <p:nvPr/>
        </p:nvSpPr>
        <p:spPr bwMode="gray">
          <a:xfrm>
            <a:off x="1107582" y="4304108"/>
            <a:ext cx="1625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dirty="0"/>
              <a:t>Геодезия</a:t>
            </a:r>
            <a:endParaRPr lang="en-US" sz="2400" dirty="0"/>
          </a:p>
        </p:txBody>
      </p:sp>
      <p:sp>
        <p:nvSpPr>
          <p:cNvPr id="86" name="Text Box 10"/>
          <p:cNvSpPr txBox="1">
            <a:spLocks noChangeArrowheads="1"/>
          </p:cNvSpPr>
          <p:nvPr/>
        </p:nvSpPr>
        <p:spPr bwMode="gray">
          <a:xfrm>
            <a:off x="1017431" y="1770986"/>
            <a:ext cx="1332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 </a:t>
            </a:r>
            <a:r>
              <a:rPr lang="ru-RU" sz="2400" dirty="0"/>
              <a:t>Дизайн</a:t>
            </a:r>
            <a:endParaRPr lang="en-US" sz="2400" dirty="0"/>
          </a:p>
        </p:txBody>
      </p:sp>
      <p:sp>
        <p:nvSpPr>
          <p:cNvPr id="91" name="Text Box 15"/>
          <p:cNvSpPr txBox="1">
            <a:spLocks noChangeArrowheads="1"/>
          </p:cNvSpPr>
          <p:nvPr/>
        </p:nvSpPr>
        <p:spPr bwMode="gray">
          <a:xfrm>
            <a:off x="1022568" y="2609187"/>
            <a:ext cx="18622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 </a:t>
            </a:r>
            <a:r>
              <a:rPr lang="ru-RU" sz="2400" dirty="0"/>
              <a:t>Архитектура</a:t>
            </a:r>
            <a:endParaRPr lang="en-US" sz="2400" dirty="0"/>
          </a:p>
        </p:txBody>
      </p:sp>
      <p:sp>
        <p:nvSpPr>
          <p:cNvPr id="96" name="Text Box 20"/>
          <p:cNvSpPr txBox="1">
            <a:spLocks noChangeArrowheads="1"/>
          </p:cNvSpPr>
          <p:nvPr/>
        </p:nvSpPr>
        <p:spPr bwMode="gray">
          <a:xfrm>
            <a:off x="957482" y="3421987"/>
            <a:ext cx="24296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Проектирование</a:t>
            </a:r>
            <a:endParaRPr lang="en-US" sz="2400" dirty="0"/>
          </a:p>
        </p:txBody>
      </p:sp>
      <p:sp>
        <p:nvSpPr>
          <p:cNvPr id="101" name="Text Box 25"/>
          <p:cNvSpPr txBox="1">
            <a:spLocks noChangeArrowheads="1"/>
          </p:cNvSpPr>
          <p:nvPr/>
        </p:nvSpPr>
        <p:spPr bwMode="gray">
          <a:xfrm>
            <a:off x="1017431" y="5072986"/>
            <a:ext cx="17154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Топография</a:t>
            </a:r>
            <a:endParaRPr lang="en-US" sz="2400" dirty="0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gray">
          <a:xfrm>
            <a:off x="4830615" y="4285585"/>
            <a:ext cx="30527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sz="2000" dirty="0"/>
              <a:t>Многостраничный дизайн</a:t>
            </a:r>
            <a:endParaRPr lang="en-US" sz="2000" dirty="0"/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gray">
          <a:xfrm>
            <a:off x="4830615" y="1770986"/>
            <a:ext cx="21788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sz="2000" dirty="0"/>
              <a:t>Фирменный стиль</a:t>
            </a:r>
            <a:endParaRPr lang="en-US" sz="2000" dirty="0"/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gray">
          <a:xfrm>
            <a:off x="4862194" y="2653002"/>
            <a:ext cx="40466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sz="2000" dirty="0" err="1"/>
              <a:t>Брендинг</a:t>
            </a:r>
            <a:r>
              <a:rPr lang="ru-RU" sz="2000" dirty="0"/>
              <a:t> и корпоративный дизайн</a:t>
            </a:r>
            <a:endParaRPr lang="en-US" sz="2000" dirty="0"/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gray">
          <a:xfrm>
            <a:off x="4830616" y="3447388"/>
            <a:ext cx="40331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sz="2000" dirty="0"/>
              <a:t>Информационный и медиа-дизайн</a:t>
            </a:r>
            <a:endParaRPr lang="en-US" sz="2000" dirty="0"/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gray">
          <a:xfrm>
            <a:off x="4830615" y="5146013"/>
            <a:ext cx="20549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sz="2000" dirty="0"/>
              <a:t>Дизайн упаковки</a:t>
            </a:r>
            <a:endParaRPr lang="en-US" sz="2000" dirty="0"/>
          </a:p>
        </p:txBody>
      </p:sp>
      <p:sp>
        <p:nvSpPr>
          <p:cNvPr id="53" name="Заголовок 1"/>
          <p:cNvSpPr txBox="1">
            <a:spLocks/>
          </p:cNvSpPr>
          <p:nvPr/>
        </p:nvSpPr>
        <p:spPr>
          <a:xfrm>
            <a:off x="4886782" y="209383"/>
            <a:ext cx="3860044" cy="7958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chemeClr val="bg2"/>
                </a:solidFill>
              </a:rPr>
              <a:t>Объекты</a:t>
            </a:r>
            <a:br>
              <a:rPr lang="ru-RU" sz="2400" b="1" dirty="0">
                <a:solidFill>
                  <a:schemeClr val="bg2"/>
                </a:solidFill>
              </a:rPr>
            </a:br>
            <a:r>
              <a:rPr lang="ru-RU" sz="2400" b="1" dirty="0">
                <a:solidFill>
                  <a:schemeClr val="bg2"/>
                </a:solidFill>
              </a:rPr>
              <a:t>профессиональной деятельности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gray">
          <a:xfrm rot="3419336">
            <a:off x="229688" y="1710436"/>
            <a:ext cx="479425" cy="520700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100000">
                <a:srgbClr val="99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  <a:contourClr>
              <a:srgbClr val="99CC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gray">
          <a:xfrm flipH="1">
            <a:off x="373487" y="1770987"/>
            <a:ext cx="4241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gray">
          <a:xfrm rot="3419336">
            <a:off x="229688" y="2580510"/>
            <a:ext cx="479425" cy="520700"/>
          </a:xfrm>
          <a:prstGeom prst="rect">
            <a:avLst/>
          </a:prstGeom>
          <a:gradFill rotWithShape="1">
            <a:gsLst>
              <a:gs pos="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006699"/>
            </a:extrusionClr>
            <a:contourClr>
              <a:srgbClr val="0066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373487" y="2646391"/>
            <a:ext cx="43788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2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gray">
          <a:xfrm rot="3419336">
            <a:off x="140723" y="3361692"/>
            <a:ext cx="479425" cy="520700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100000">
                <a:srgbClr val="FF99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  <a:contourClr>
              <a:srgbClr val="FF993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gray">
          <a:xfrm>
            <a:off x="259651" y="3405823"/>
            <a:ext cx="339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gray">
          <a:xfrm rot="3419336">
            <a:off x="140725" y="4204314"/>
            <a:ext cx="479425" cy="520700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gray">
          <a:xfrm>
            <a:off x="259651" y="4233682"/>
            <a:ext cx="339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4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gray">
          <a:xfrm rot="3419336">
            <a:off x="133774" y="5012948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  <a:contourClr>
              <a:srgbClr val="9900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gray">
          <a:xfrm>
            <a:off x="284301" y="5011133"/>
            <a:ext cx="339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5</a:t>
            </a: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gray">
          <a:xfrm rot="3419336">
            <a:off x="4101280" y="1709941"/>
            <a:ext cx="479425" cy="520700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100000">
                <a:srgbClr val="99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  <a:contourClr>
              <a:srgbClr val="99CC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gray">
          <a:xfrm rot="3419336">
            <a:off x="4063454" y="2579667"/>
            <a:ext cx="479425" cy="520700"/>
          </a:xfrm>
          <a:prstGeom prst="rect">
            <a:avLst/>
          </a:prstGeom>
          <a:gradFill rotWithShape="1">
            <a:gsLst>
              <a:gs pos="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006699"/>
            </a:extrusionClr>
            <a:contourClr>
              <a:srgbClr val="0066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gray">
          <a:xfrm rot="3419336">
            <a:off x="4046318" y="3422029"/>
            <a:ext cx="475395" cy="506535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100000">
                <a:srgbClr val="FF99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  <a:contourClr>
              <a:srgbClr val="FF993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gray">
          <a:xfrm rot="3419336">
            <a:off x="4037266" y="4225289"/>
            <a:ext cx="479425" cy="520700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  <a:contourClr>
              <a:srgbClr val="FF7C8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gray">
          <a:xfrm rot="3419336">
            <a:off x="4089733" y="5085717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  <a:contourClr>
              <a:srgbClr val="9900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23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222701"/>
            <a:ext cx="7886700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</a:rPr>
              <a:t>Готовность к реализации</a:t>
            </a:r>
            <a:br>
              <a:rPr lang="ru-RU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</a:rPr>
            </a:br>
            <a:r>
              <a:rPr lang="ru-RU" sz="2200" b="1" dirty="0">
                <a:solidFill>
                  <a:schemeClr val="bg2"/>
                </a:solidFill>
              </a:rPr>
              <a:t>Требования к условиям реализации образовательной программы</a:t>
            </a:r>
            <a:br>
              <a:rPr lang="ru-RU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</a:rPr>
            </a:br>
            <a:endParaRPr lang="ru-RU" sz="4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55914"/>
              </p:ext>
            </p:extLst>
          </p:nvPr>
        </p:nvGraphicFramePr>
        <p:xfrm>
          <a:off x="114299" y="1259018"/>
          <a:ext cx="8849396" cy="5695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1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901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</a:rPr>
                        <a:t>КАДРЫ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53" marR="515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преподавателей: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квалификации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6 -  по ТОП-50,   по направлениям стандартов чемпионата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WorldSkills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Russia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WSR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2 -  инклюзивное обучение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международная стажировка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53" marR="515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53" marR="515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41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Учебно-методическое обеспечение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53" marR="515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программа: учебный план, рабочие программы, фонды оценочных средств,  методические рекомендации разработаны в соответствии с ФГОС, профессиональным стандартом и примерной ООП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53" marR="515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90%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53" marR="515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8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53" marR="515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разработке положение о проведении государственной итоговой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аттестации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виде демонстрационного экзамена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 ноября 2017 г. № 1138 изменения, внесенные в Порядок проведения государственной итоговой аттестации по образовательным программам среднего профессионального образования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53" marR="515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Материально-техническая база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53" marR="515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Лаборатории и техническое оснащение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53" marR="515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80%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53" marR="515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9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222701"/>
            <a:ext cx="7886700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</a:rPr>
              <a:t>Материально-техническое обеспечение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654806" y="1381125"/>
          <a:ext cx="8085666" cy="355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3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2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320">
                <a:tc>
                  <a:txBody>
                    <a:bodyPr/>
                    <a:lstStyle/>
                    <a:p>
                      <a:r>
                        <a:rPr lang="ru-RU" sz="1600" dirty="0"/>
                        <a:t>Перечень необходимых помещений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Техническое наполнение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Наличие/отсутствие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5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Лаборатории:</a:t>
                      </a:r>
                    </a:p>
                    <a:p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материаловедения; </a:t>
                      </a:r>
                    </a:p>
                    <a:p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живописи и дизайна;</a:t>
                      </a:r>
                    </a:p>
                    <a:p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художественно-конструкторского проектирования;</a:t>
                      </a:r>
                    </a:p>
                    <a:p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мультимедийных технологий;</a:t>
                      </a:r>
                    </a:p>
                    <a:p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графических работ и макетирования;</a:t>
                      </a:r>
                    </a:p>
                    <a:p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макетирования и 3D-моделирования.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r>
                        <a:rPr lang="ru-RU" dirty="0"/>
                        <a:t>Компьютеры </a:t>
                      </a:r>
                      <a:r>
                        <a:rPr lang="en-US" dirty="0"/>
                        <a:t>Intel Core i5-/DDR-8 Gb/HDD 500Gb/LAN 1Gb</a:t>
                      </a:r>
                      <a:r>
                        <a:rPr lang="ru-RU" dirty="0"/>
                        <a:t> 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Проектор </a:t>
                      </a:r>
                      <a:r>
                        <a:rPr lang="en-US" dirty="0"/>
                        <a:t>Acer Projector U5313W (DLP, 2700 </a:t>
                      </a:r>
                      <a:r>
                        <a:rPr lang="ru-RU" dirty="0"/>
                        <a:t>люмен, 10000:1, 1280</a:t>
                      </a:r>
                      <a:r>
                        <a:rPr lang="en-US" dirty="0"/>
                        <a:t>x800, D-Sub, HDMI, RCA, S-Video, USB, LAN, </a:t>
                      </a:r>
                      <a:r>
                        <a:rPr lang="ru-RU" dirty="0"/>
                        <a:t>ПДУ, 2</a:t>
                      </a:r>
                      <a:r>
                        <a:rPr lang="en-US" dirty="0"/>
                        <a:t>D / 3D)</a:t>
                      </a:r>
                      <a:endParaRPr lang="ru-RU" dirty="0"/>
                    </a:p>
                    <a:p>
                      <a:endParaRPr lang="en-US" dirty="0"/>
                    </a:p>
                    <a:p>
                      <a:r>
                        <a:rPr lang="ru-RU" dirty="0"/>
                        <a:t>МФУ </a:t>
                      </a:r>
                      <a:r>
                        <a:rPr lang="en-US" dirty="0"/>
                        <a:t>Canon 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-SENSYS MF8550Cdn (A</a:t>
                      </a:r>
                      <a:r>
                        <a:rPr lang="ru-RU" dirty="0"/>
                        <a:t>3</a:t>
                      </a:r>
                      <a:r>
                        <a:rPr lang="en-US" dirty="0"/>
                        <a:t>, 20 </a:t>
                      </a:r>
                      <a:r>
                        <a:rPr lang="ru-RU" dirty="0" err="1"/>
                        <a:t>стр</a:t>
                      </a:r>
                      <a:r>
                        <a:rPr lang="ru-RU" dirty="0"/>
                        <a:t> / мин, 512</a:t>
                      </a:r>
                      <a:r>
                        <a:rPr lang="en-US" dirty="0"/>
                        <a:t>Mb, </a:t>
                      </a:r>
                      <a:r>
                        <a:rPr lang="ru-RU" dirty="0"/>
                        <a:t>цветное лазерное МФУ, факс, </a:t>
                      </a:r>
                      <a:r>
                        <a:rPr lang="en-US" dirty="0"/>
                        <a:t>DADF, </a:t>
                      </a:r>
                      <a:r>
                        <a:rPr lang="ru-RU" dirty="0" err="1"/>
                        <a:t>двустор</a:t>
                      </a:r>
                      <a:r>
                        <a:rPr lang="ru-RU" dirty="0"/>
                        <a:t>. печать, </a:t>
                      </a:r>
                      <a:r>
                        <a:rPr lang="en-US" dirty="0"/>
                        <a:t>USB 2.0, </a:t>
                      </a:r>
                      <a:r>
                        <a:rPr lang="ru-RU" dirty="0"/>
                        <a:t>сетевой)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r>
                        <a:rPr lang="ru-RU" baseline="0" dirty="0"/>
                        <a:t>Наличие</a:t>
                      </a:r>
                    </a:p>
                    <a:p>
                      <a:endParaRPr lang="ru-RU" baseline="0" dirty="0"/>
                    </a:p>
                    <a:p>
                      <a:endParaRPr lang="ru-RU" baseline="0" dirty="0"/>
                    </a:p>
                    <a:p>
                      <a:endParaRPr lang="ru-RU" baseline="0" dirty="0"/>
                    </a:p>
                    <a:p>
                      <a:r>
                        <a:rPr lang="ru-RU" baseline="0" dirty="0"/>
                        <a:t>Наличие</a:t>
                      </a:r>
                    </a:p>
                    <a:p>
                      <a:endParaRPr lang="ru-RU" baseline="0" dirty="0"/>
                    </a:p>
                    <a:p>
                      <a:endParaRPr lang="ru-RU" baseline="0" dirty="0"/>
                    </a:p>
                    <a:p>
                      <a:endParaRPr lang="ru-RU" baseline="0" dirty="0"/>
                    </a:p>
                    <a:p>
                      <a:endParaRPr lang="ru-RU" baseline="0" dirty="0"/>
                    </a:p>
                    <a:p>
                      <a:r>
                        <a:rPr lang="ru-RU" dirty="0"/>
                        <a:t>Отсутствие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06" y="5054346"/>
            <a:ext cx="2507488" cy="14104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00" t="50133"/>
          <a:stretch/>
        </p:blipFill>
        <p:spPr>
          <a:xfrm>
            <a:off x="3615238" y="5054346"/>
            <a:ext cx="1876606" cy="14094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67" r="49900"/>
          <a:stretch/>
        </p:blipFill>
        <p:spPr>
          <a:xfrm>
            <a:off x="6337980" y="5053452"/>
            <a:ext cx="1864188" cy="141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11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222701"/>
            <a:ext cx="7886700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</a:rPr>
              <a:t>Материально-техническое обеспечение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702734" y="1257300"/>
          <a:ext cx="8085666" cy="5518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9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320">
                <a:tc>
                  <a:txBody>
                    <a:bodyPr/>
                    <a:lstStyle/>
                    <a:p>
                      <a:r>
                        <a:rPr lang="ru-RU" dirty="0"/>
                        <a:t>Перечень необходимых помещений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Техническое наполнение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Наличие/отсутствие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0580">
                <a:tc>
                  <a:txBody>
                    <a:bodyPr/>
                    <a:lstStyle/>
                    <a:p>
                      <a:r>
                        <a:rPr lang="ru-RU" sz="135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Мастерские:</a:t>
                      </a:r>
                    </a:p>
                    <a:p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учебно-производственная мастерская (печатных процессов)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r>
                        <a:rPr lang="ru-RU" dirty="0"/>
                        <a:t>Графические планшеты </a:t>
                      </a:r>
                      <a:r>
                        <a:rPr lang="en-US" dirty="0"/>
                        <a:t>Wacom</a:t>
                      </a:r>
                      <a:r>
                        <a:rPr lang="ru-RU" dirty="0"/>
                        <a:t> </a:t>
                      </a:r>
                      <a:r>
                        <a:rPr lang="en-US" dirty="0" err="1"/>
                        <a:t>Volito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Широкоформатный струйный принтер </a:t>
                      </a:r>
                      <a:r>
                        <a:rPr lang="ru-RU" dirty="0" err="1"/>
                        <a:t>Roland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Versa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Art</a:t>
                      </a:r>
                      <a:r>
                        <a:rPr lang="ru-RU" dirty="0"/>
                        <a:t> REE640 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Сублимационный принтер </a:t>
                      </a:r>
                      <a:r>
                        <a:rPr lang="en-US" dirty="0" err="1"/>
                        <a:t>Versa</a:t>
                      </a:r>
                      <a:r>
                        <a:rPr lang="en-US" baseline="0" dirty="0" err="1"/>
                        <a:t>Express</a:t>
                      </a:r>
                      <a:r>
                        <a:rPr lang="en-US" baseline="0" dirty="0"/>
                        <a:t> RF-640</a:t>
                      </a:r>
                      <a:endParaRPr lang="ru-RU" baseline="0" dirty="0"/>
                    </a:p>
                    <a:p>
                      <a:endParaRPr lang="ru-RU" sz="1350" u="sng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35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Планшетный  принтер </a:t>
                      </a:r>
                      <a:r>
                        <a:rPr lang="en-US" sz="135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Roland </a:t>
                      </a:r>
                      <a:r>
                        <a:rPr lang="en-US" sz="1350" u="non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VersaUV</a:t>
                      </a:r>
                      <a:r>
                        <a:rPr lang="en-US" sz="135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LEF-12i</a:t>
                      </a:r>
                      <a:endParaRPr lang="ru-RU" sz="13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D41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49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ru-RU" dirty="0"/>
                        <a:t>Режущий</a:t>
                      </a:r>
                      <a:r>
                        <a:rPr lang="ru-RU" baseline="0" dirty="0"/>
                        <a:t> плоттер </a:t>
                      </a:r>
                      <a:r>
                        <a:rPr lang="en-US" baseline="0" dirty="0"/>
                        <a:t>CAMM-1 GR-420</a:t>
                      </a:r>
                      <a:endParaRPr lang="ru-RU" dirty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rId2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Электрический резак </a:t>
                      </a:r>
                      <a:r>
                        <a:rPr lang="en-US" sz="1350" u="non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Flexa</a:t>
                      </a:r>
                      <a:r>
                        <a:rPr lang="en-US" sz="135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EXTRIM 260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Материалы для печати и резки</a:t>
                      </a:r>
                      <a:endParaRPr lang="en-US" sz="13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Apple MacBook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 1</a:t>
                      </a:r>
                      <a:r>
                        <a:rPr lang="ru-RU" dirty="0"/>
                        <a:t>5</a:t>
                      </a:r>
                      <a:r>
                        <a:rPr lang="en-US" dirty="0"/>
                        <a:t>; Core </a:t>
                      </a:r>
                      <a:r>
                        <a:rPr lang="en-US" dirty="0" err="1"/>
                        <a:t>i</a:t>
                      </a:r>
                      <a:r>
                        <a:rPr lang="ru-RU" dirty="0"/>
                        <a:t>7</a:t>
                      </a:r>
                      <a:r>
                        <a:rPr lang="en-US" dirty="0"/>
                        <a:t> 2,</a:t>
                      </a:r>
                      <a:r>
                        <a:rPr lang="ru-RU" dirty="0"/>
                        <a:t>7</a:t>
                      </a:r>
                      <a:r>
                        <a:rPr lang="en-US" dirty="0"/>
                        <a:t> </a:t>
                      </a:r>
                      <a:r>
                        <a:rPr lang="ru-RU" dirty="0"/>
                        <a:t>ГГц, 8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ГБ, 128 ГБ </a:t>
                      </a:r>
                      <a:r>
                        <a:rPr lang="en-US" dirty="0"/>
                        <a:t>SSD, Iris 640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D41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66" r="50500" b="1"/>
          <a:stretch/>
        </p:blipFill>
        <p:spPr>
          <a:xfrm>
            <a:off x="969652" y="3959352"/>
            <a:ext cx="1601656" cy="12070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0" b="50400"/>
          <a:stretch/>
        </p:blipFill>
        <p:spPr>
          <a:xfrm>
            <a:off x="969652" y="5385815"/>
            <a:ext cx="1601656" cy="120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277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99" y="163846"/>
            <a:ext cx="8478775" cy="795801"/>
          </a:xfrm>
        </p:spPr>
        <p:txBody>
          <a:bodyPr>
            <a:noAutofit/>
          </a:bodyPr>
          <a:lstStyle/>
          <a:p>
            <a:pPr algn="ctr"/>
            <a:r>
              <a:rPr lang="ru-RU" sz="4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</a:rPr>
              <a:t>Проблемы реализации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2425" y="1885950"/>
            <a:ext cx="80676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/>
              <a:t>Необходимость  технического наполнения </a:t>
            </a:r>
            <a:r>
              <a:rPr lang="ru-RU" dirty="0">
                <a:solidFill>
                  <a:schemeClr val="dk1"/>
                </a:solidFill>
              </a:rPr>
              <a:t>учебно-производственной мастерской (печатный процесс)</a:t>
            </a:r>
          </a:p>
          <a:p>
            <a:endParaRPr lang="ru-RU" dirty="0"/>
          </a:p>
          <a:p>
            <a:r>
              <a:rPr lang="ru-RU" dirty="0"/>
              <a:t>2.   Комплектование необходимым оборудованием учебно-производственной мастерской  в целях прохождения студентами производственной практики</a:t>
            </a:r>
          </a:p>
          <a:p>
            <a:endParaRPr lang="ru-RU" dirty="0"/>
          </a:p>
          <a:p>
            <a:r>
              <a:rPr lang="ru-RU" dirty="0"/>
              <a:t>3.   Увеличение количества лицензионных графических пакетов </a:t>
            </a:r>
            <a:r>
              <a:rPr lang="en-US" dirty="0"/>
              <a:t>Adobe Creative Cloud 2017 </a:t>
            </a:r>
            <a:r>
              <a:rPr lang="ru-RU" dirty="0"/>
              <a:t>до 25 штук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889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26123"/>
            <a:ext cx="7886700" cy="858367"/>
          </a:xfrm>
        </p:spPr>
        <p:txBody>
          <a:bodyPr>
            <a:noAutofit/>
          </a:bodyPr>
          <a:lstStyle/>
          <a:p>
            <a:pPr algn="ctr"/>
            <a:r>
              <a:rPr lang="ru-RU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</a:rPr>
              <a:t>Перспективы развития</a:t>
            </a:r>
            <a:br>
              <a:rPr lang="ru-RU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</a:rPr>
            </a:br>
            <a:r>
              <a:rPr lang="ru-RU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</a:rPr>
              <a:t> новых направлений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/>
              <a:t>Специальность 18.02.13 Технология производства изделий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/>
              <a:t>из полимерных композитов  </a:t>
            </a:r>
            <a:r>
              <a:rPr lang="ru-RU" dirty="0"/>
              <a:t>Приказ Министерства образования и науки РФ от 9 декабря 2016 г. N 1559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Квалификация выпускника: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техник-технолог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sz="2000" b="1" dirty="0"/>
              <a:t>Профессиональный стандарт «Техник по композитным материалам»</a:t>
            </a:r>
          </a:p>
          <a:p>
            <a:pPr marL="0" indent="0">
              <a:buNone/>
            </a:pPr>
            <a:r>
              <a:rPr lang="ru-RU" sz="2000" dirty="0"/>
              <a:t>Приказ Министерства труда и социальной защиты РФ от 15.02.2017 №180н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Область профессиональной деятельности выпускников:</a:t>
            </a:r>
          </a:p>
          <a:p>
            <a:pPr marL="0" indent="0">
              <a:buNone/>
            </a:pPr>
            <a:r>
              <a:rPr lang="ru-RU" dirty="0"/>
              <a:t>Химическое, химико-технологическое производство </a:t>
            </a:r>
          </a:p>
          <a:p>
            <a:endParaRPr lang="ru-RU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gray">
          <a:xfrm>
            <a:off x="3939540" y="2681604"/>
            <a:ext cx="4351020" cy="0"/>
          </a:xfrm>
          <a:prstGeom prst="line">
            <a:avLst/>
          </a:prstGeom>
          <a:noFill/>
          <a:ln w="25400">
            <a:solidFill>
              <a:srgbClr val="969696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gray">
          <a:xfrm>
            <a:off x="2567940" y="3695064"/>
            <a:ext cx="5722620" cy="0"/>
          </a:xfrm>
          <a:prstGeom prst="line">
            <a:avLst/>
          </a:prstGeom>
          <a:noFill/>
          <a:ln w="25400">
            <a:solidFill>
              <a:srgbClr val="969696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gray">
          <a:xfrm>
            <a:off x="1592580" y="4906644"/>
            <a:ext cx="6697980" cy="0"/>
          </a:xfrm>
          <a:prstGeom prst="line">
            <a:avLst/>
          </a:prstGeom>
          <a:noFill/>
          <a:ln w="25400">
            <a:solidFill>
              <a:srgbClr val="969696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V="1">
            <a:off x="6191250" y="5927088"/>
            <a:ext cx="2099310" cy="0"/>
          </a:xfrm>
          <a:prstGeom prst="line">
            <a:avLst/>
          </a:prstGeom>
          <a:noFill/>
          <a:ln w="25400">
            <a:solidFill>
              <a:srgbClr val="969696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217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325" y="212726"/>
            <a:ext cx="7886700" cy="626547"/>
          </a:xfrm>
        </p:spPr>
        <p:txBody>
          <a:bodyPr>
            <a:noAutofit/>
          </a:bodyPr>
          <a:lstStyle/>
          <a:p>
            <a:pPr algn="ctr"/>
            <a:r>
              <a:rPr lang="ru-RU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</a:rPr>
              <a:t>Готовность к лицензированию и реализации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046903"/>
              </p:ext>
            </p:extLst>
          </p:nvPr>
        </p:nvGraphicFramePr>
        <p:xfrm>
          <a:off x="373487" y="1325558"/>
          <a:ext cx="8384147" cy="5021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6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5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1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53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Справка о наличии материально-технического обеспечения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 наличие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12 кабинетов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12 лабораторий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 мастерская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Справка о кадровом составе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 наличие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18 преподавателей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- 100% высшее образование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- 70% наличие квалификационных категорий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3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Справка 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о программном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обеспечении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 наличие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ОПОП: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Рабочие программы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- 16 дисциплин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- 5 профессиональных модулей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5598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730</Words>
  <Application>Microsoft Office PowerPoint</Application>
  <PresentationFormat>Экран (4:3)</PresentationFormat>
  <Paragraphs>187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 подготовке к реализации основных профессиональных образовательных программ СПО, прошедших лицензирование в 2017 году и развитие новых перспективных направлений обучения</vt:lpstr>
      <vt:lpstr>Направления среднего профессионального образования из списка ТОП-50, прошедшие лицензирование в 2017 году</vt:lpstr>
      <vt:lpstr>Области  профессиональной деятельности</vt:lpstr>
      <vt:lpstr>Готовность к реализации Требования к условиям реализации образовательной программы </vt:lpstr>
      <vt:lpstr>Материально-техническое обеспечение</vt:lpstr>
      <vt:lpstr>Материально-техническое обеспечение</vt:lpstr>
      <vt:lpstr>Проблемы реализации</vt:lpstr>
      <vt:lpstr>Перспективы развития  новых направлений</vt:lpstr>
      <vt:lpstr>Готовность к лицензированию и реализации</vt:lpstr>
      <vt:lpstr>Материально-техническое обеспечение</vt:lpstr>
      <vt:lpstr>Материально-техническое обеспечение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Колгушкина Алина Викторовна</cp:lastModifiedBy>
  <cp:revision>107</cp:revision>
  <cp:lastPrinted>2018-02-19T06:54:23Z</cp:lastPrinted>
  <dcterms:created xsi:type="dcterms:W3CDTF">2014-11-21T11:00:06Z</dcterms:created>
  <dcterms:modified xsi:type="dcterms:W3CDTF">2018-02-21T14:50:33Z</dcterms:modified>
</cp:coreProperties>
</file>