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73" r:id="rId5"/>
    <p:sldId id="274" r:id="rId6"/>
    <p:sldId id="275" r:id="rId7"/>
    <p:sldId id="271" r:id="rId8"/>
    <p:sldId id="265" r:id="rId9"/>
    <p:sldId id="267" r:id="rId10"/>
    <p:sldId id="266" r:id="rId11"/>
    <p:sldId id="276" r:id="rId12"/>
    <p:sldId id="277" r:id="rId13"/>
    <p:sldId id="269" r:id="rId14"/>
    <p:sldId id="278" r:id="rId15"/>
    <p:sldId id="279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C019E-8D77-4849-916C-A2FEF958DB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9787-03C9-4AA0-8025-DDFE3D87450B}" type="pres">
      <dgm:prSet presAssocID="{CC3C019E-8D77-4849-916C-A2FEF958DB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202BF-D3DB-462D-B635-8F1AE7DDAFAF}" type="presOf" srcId="{CC3C019E-8D77-4849-916C-A2FEF958DBC4}" destId="{47C59787-03C9-4AA0-8025-DDFE3D8745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C019E-8D77-4849-916C-A2FEF958DB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9787-03C9-4AA0-8025-DDFE3D87450B}" type="pres">
      <dgm:prSet presAssocID="{CC3C019E-8D77-4849-916C-A2FEF958DB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BE19E-2232-4B54-B838-DF80C48C2A15}" type="presOf" srcId="{CC3C019E-8D77-4849-916C-A2FEF958DBC4}" destId="{47C59787-03C9-4AA0-8025-DDFE3D8745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C019E-8D77-4849-916C-A2FEF958DB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9787-03C9-4AA0-8025-DDFE3D87450B}" type="pres">
      <dgm:prSet presAssocID="{CC3C019E-8D77-4849-916C-A2FEF958DB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BE19E-2232-4B54-B838-DF80C48C2A15}" type="presOf" srcId="{CC3C019E-8D77-4849-916C-A2FEF958DBC4}" destId="{47C59787-03C9-4AA0-8025-DDFE3D8745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609B-467C-4048-9884-F8CEB6D1115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2CAD4-FF58-4A0D-8456-06CCEB09B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6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CAD4-FF58-4A0D-8456-06CCEB09B2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2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E36F-41AF-4B98-A8D3-8DCBEF438BB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0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Второе направление развиваемое на сегодняшний день в МГОТУ это </a:t>
            </a:r>
            <a:r>
              <a:rPr lang="en-US" dirty="0" smtClean="0"/>
              <a:t>CVD</a:t>
            </a:r>
            <a:r>
              <a:rPr lang="ru-RU" dirty="0" smtClean="0"/>
              <a:t> технология</a:t>
            </a:r>
            <a:r>
              <a:rPr lang="ru-RU" baseline="0" dirty="0" smtClean="0"/>
              <a:t> получения карбида гафния из </a:t>
            </a:r>
            <a:r>
              <a:rPr lang="ru-RU" baseline="0" dirty="0" err="1" smtClean="0"/>
              <a:t>тетрахлорида</a:t>
            </a:r>
            <a:r>
              <a:rPr lang="ru-RU" baseline="0" dirty="0" smtClean="0"/>
              <a:t> гафния и метана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3DDF-FE38-4A26-9948-48E8DAD61E9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3DDF-FE38-4A26-9948-48E8DAD61E95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9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CAD4-FF58-4A0D-8456-06CCEB09B2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1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3DDF-FE38-4A26-9948-48E8DAD61E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5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3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3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9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0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8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9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1919-7EAA-4393-98A6-4C87922AB4AE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geterolab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037997" y="2319433"/>
            <a:ext cx="4116003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67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52547" y="4933949"/>
            <a:ext cx="1682533" cy="17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0" y="4705030"/>
            <a:ext cx="2097041" cy="169309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617383"/>
            <a:ext cx="12192000" cy="19580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center </a:t>
            </a:r>
            <a:b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«High-temperature composite materials"</a:t>
            </a:r>
            <a:endParaRPr lang="ru-RU" sz="4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-1" y="3490152"/>
            <a:ext cx="12191999" cy="92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</a:t>
            </a:r>
            <a:r>
              <a:rPr lang="en-US" sz="3200" dirty="0" smtClean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  <a:r>
              <a:rPr lang="en-US" sz="3200" dirty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JSC «</a:t>
            </a:r>
            <a:r>
              <a:rPr lang="en-US" sz="3200" dirty="0" err="1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</a:t>
            </a:r>
            <a:r>
              <a:rPr lang="en-US" sz="3200" dirty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materials science leading enterprise of the State Corporation «</a:t>
            </a:r>
            <a:r>
              <a:rPr lang="en-US" sz="3200" dirty="0" err="1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Roscosmos</a:t>
            </a:r>
            <a:r>
              <a:rPr lang="en-US" sz="3200" dirty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n w="12700">
                <a:solidFill>
                  <a:schemeClr val="tx1">
                    <a:alpha val="51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8"/>
          <p:cNvSpPr txBox="1">
            <a:spLocks/>
          </p:cNvSpPr>
          <p:nvPr/>
        </p:nvSpPr>
        <p:spPr>
          <a:xfrm>
            <a:off x="2762459" y="5880100"/>
            <a:ext cx="6428267" cy="81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1600" dirty="0" err="1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Korolyov</a:t>
            </a:r>
            <a:r>
              <a:rPr lang="en-US" sz="1600" dirty="0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1600" dirty="0" err="1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Stadionnaya</a:t>
            </a:r>
            <a:r>
              <a:rPr lang="en-US" sz="1600" dirty="0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endParaRPr lang="en-US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www.kompozit-ut.ru</a:t>
            </a:r>
            <a:endParaRPr lang="en-US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1212"/>
            <a:ext cx="12191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/>
              </a:rPr>
              <a:t>LEONOV Moscow Region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/>
              </a:rPr>
              <a:t>University of Technology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41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2118" y="1098847"/>
            <a:ext cx="6090901" cy="2457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allows:</a:t>
            </a:r>
            <a:endParaRPr lang="en-US" sz="18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Bef>
                <a:spcPts val="0"/>
              </a:spcBef>
              <a:buFontTx/>
              <a:buChar char="-"/>
            </a:pP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three-dimensional model of interlacing of bundles for analysis of the obtained structure and modeling of the strength characteristics of the product;</a:t>
            </a:r>
          </a:p>
          <a:p>
            <a:pPr marL="180975" indent="-180975">
              <a:spcBef>
                <a:spcPts val="0"/>
              </a:spcBef>
              <a:buFontTx/>
              <a:buChar char="-"/>
            </a:pP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basis of the product model, develop control programs for the </a:t>
            </a:r>
            <a:r>
              <a:rPr lang="en-US" sz="186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braiding </a:t>
            </a: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with the required requirements for the method of laying the bundle-a constant reinforcement angle or a constant surface density of the bundles.</a:t>
            </a:r>
            <a:endParaRPr lang="ru-RU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5" name="Picture 2" descr="D:\Королев\Плетение\ПО плетение\Деталь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8" b="3880"/>
          <a:stretch/>
        </p:blipFill>
        <p:spPr bwMode="auto">
          <a:xfrm>
            <a:off x="6555665" y="3154398"/>
            <a:ext cx="5359712" cy="16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665" y="4800021"/>
            <a:ext cx="5359712" cy="1341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665" y="1384301"/>
            <a:ext cx="5349105" cy="1770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57" y="3556660"/>
            <a:ext cx="5270744" cy="2710669"/>
          </a:xfrm>
          <a:prstGeom prst="rect">
            <a:avLst/>
          </a:prstGeom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4937495" y="6301755"/>
            <a:ext cx="2534292" cy="51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20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" y="38805"/>
            <a:ext cx="1327461" cy="1104743"/>
          </a:xfrm>
          <a:prstGeom prst="rect">
            <a:avLst/>
          </a:prstGeom>
        </p:spPr>
      </p:pic>
      <p:pic>
        <p:nvPicPr>
          <p:cNvPr id="19" name="Picture 2" descr="http://www.kompozit-mv.ru/images/logo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Software for modeling and controlling the process of braiding</a:t>
            </a:r>
            <a:endParaRPr lang="en-US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864" y="6464975"/>
            <a:ext cx="213552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2400" dirty="0">
              <a:ln w="952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8147" y="1616935"/>
            <a:ext cx="4218108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preform samples</a:t>
            </a:r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264"/>
            <a:ext cx="3916956" cy="5222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428317" y="1748400"/>
            <a:ext cx="3039807" cy="406041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9" r="1497"/>
          <a:stretch/>
        </p:blipFill>
        <p:spPr>
          <a:xfrm rot="18915466">
            <a:off x="8416310" y="3214446"/>
            <a:ext cx="3798045" cy="3577356"/>
          </a:xfrm>
          <a:prstGeom prst="ellipse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214039" y="2018712"/>
            <a:ext cx="3977963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Preform modeling software developed</a:t>
            </a:r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52" y="5616444"/>
            <a:ext cx="3022931" cy="6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700795" y="97635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Automated installation of diagonal weaving 5x5</a:t>
            </a:r>
            <a:endParaRPr lang="en-US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888"/>
            <a:ext cx="12193057" cy="6858595"/>
          </a:xfrm>
          <a:prstGeom prst="rect">
            <a:avLst/>
          </a:prstGeom>
        </p:spPr>
      </p:pic>
      <p:pic>
        <p:nvPicPr>
          <p:cNvPr id="3076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124472"/>
            <a:ext cx="1029371" cy="101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0" y="124473"/>
            <a:ext cx="1049929" cy="873775"/>
          </a:xfrm>
          <a:prstGeom prst="rect">
            <a:avLst/>
          </a:prstGeom>
        </p:spPr>
      </p:pic>
      <p:pic>
        <p:nvPicPr>
          <p:cNvPr id="57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25282" r="51028" b="56093"/>
          <a:stretch>
            <a:fillRect/>
          </a:stretch>
        </p:blipFill>
        <p:spPr bwMode="auto">
          <a:xfrm>
            <a:off x="10992544" y="3496996"/>
            <a:ext cx="717032" cy="54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9166" r="14112" b="6737"/>
          <a:stretch/>
        </p:blipFill>
        <p:spPr>
          <a:xfrm>
            <a:off x="8990773" y="1134989"/>
            <a:ext cx="3201228" cy="4964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r="5646"/>
          <a:stretch/>
        </p:blipFill>
        <p:spPr>
          <a:xfrm>
            <a:off x="-530" y="1006642"/>
            <a:ext cx="3695075" cy="5843309"/>
          </a:xfrm>
          <a:prstGeom prst="rect">
            <a:avLst/>
          </a:prstGeom>
        </p:spPr>
      </p:pic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3694546" y="2231722"/>
            <a:ext cx="5296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hangingPunct="1"/>
            <a:r>
              <a:rPr lang="en-US" sz="2400" dirty="0">
                <a:solidFill>
                  <a:schemeClr val="bg1"/>
                </a:solidFill>
              </a:rPr>
              <a:t>A truss structure for the installation of electrical wiring in spacecraft was made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700795" y="97635"/>
            <a:ext cx="8703732" cy="9072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Braid-</a:t>
            </a:r>
            <a:r>
              <a:rPr lang="en-US" sz="2400" dirty="0" err="1"/>
              <a:t>pultrusion</a:t>
            </a:r>
            <a:r>
              <a:rPr lang="en-US" sz="2400" dirty="0"/>
              <a:t> technology for obtaining profiles, stringers, frames and other elements of truss structures</a:t>
            </a:r>
            <a:endParaRPr lang="en-US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" y="38805"/>
            <a:ext cx="1327461" cy="1104743"/>
          </a:xfrm>
          <a:prstGeom prst="rect">
            <a:avLst/>
          </a:prstGeom>
        </p:spPr>
      </p:pic>
      <p:pic>
        <p:nvPicPr>
          <p:cNvPr id="20" name="Picture 2" descr="http://www.kompozit-mv.ru/images/logo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High temperature carbon fiber on the basis of </a:t>
            </a:r>
            <a:r>
              <a:rPr lang="en-US" sz="2400" dirty="0" err="1" smtClean="0"/>
              <a:t>polyetheretherketone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545930"/>
            <a:ext cx="8284191" cy="231601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Continuosly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carbon reinforced PEEK have the similar (not lower) properties like regular  plastics with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thermoreactive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matrix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 fiber reinforced PEEK on the strength of 1.5-4 times greater than aluminum alloys, and 2-3 times higher than engineering plastics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temperatures over 200°C .</a:t>
            </a: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price comparable to aluminum parts at mass production.</a:t>
            </a: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Density reinforced PEEK 2 times lower aluminum.</a:t>
            </a: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 operation completely replaces the aluminum.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4192" y="1406343"/>
            <a:ext cx="4176112" cy="50013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66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Fasteners and sheet prefabricated from reinforced Peace</a:t>
            </a:r>
            <a:endParaRPr lang="ru-RU" dirty="0"/>
          </a:p>
        </p:txBody>
      </p:sp>
      <p:pic>
        <p:nvPicPr>
          <p:cNvPr id="2" name="Picture 2" descr="C:\Users\atimofeev\AppData\Local\Microsoft\Windows\Temporary Internet Files\Content.IE5\ARU5AT4F\IMG_4839.JPG"/>
          <p:cNvPicPr>
            <a:picLocks noChangeAspect="1" noChangeArrowheads="1"/>
          </p:cNvPicPr>
          <p:nvPr/>
        </p:nvPicPr>
        <p:blipFill rotWithShape="1">
          <a:blip r:embed="rId6" cstate="print"/>
          <a:srcRect b="20192"/>
          <a:stretch/>
        </p:blipFill>
        <p:spPr bwMode="auto">
          <a:xfrm>
            <a:off x="8465813" y="2032066"/>
            <a:ext cx="3268955" cy="1956678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906320" y="2052292"/>
            <a:ext cx="4811084" cy="377024"/>
          </a:xfrm>
          <a:prstGeom prst="rect">
            <a:avLst/>
          </a:prstGeom>
          <a:noFill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alt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polyetheretherketone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 descr="http://www.barvinsky.ru/guide/pic/chem_PEEK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60" y="1032784"/>
            <a:ext cx="3966600" cy="9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люс 9"/>
          <p:cNvSpPr/>
          <p:nvPr/>
        </p:nvSpPr>
        <p:spPr>
          <a:xfrm>
            <a:off x="5023902" y="2492817"/>
            <a:ext cx="682707" cy="5417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ru-RU" sz="1467">
              <a:solidFill>
                <a:prstClr val="white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rot="10800000" flipV="1">
            <a:off x="2906320" y="3042144"/>
            <a:ext cx="4917872" cy="715578"/>
          </a:xfrm>
          <a:prstGeom prst="rect">
            <a:avLst/>
          </a:prstGeom>
          <a:noFill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 FIBER</a:t>
            </a:r>
          </a:p>
          <a:p>
            <a:pPr algn="ctr" defTabSz="685766"/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Milled  fiber – injection </a:t>
            </a:r>
            <a:r>
              <a:rPr lang="en-US" alt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molding.Thread</a:t>
            </a:r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harness – winding, weaving, </a:t>
            </a:r>
            <a:r>
              <a:rPr lang="en-US" alt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braiding.Ribbon</a:t>
            </a:r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fabric – layout.</a:t>
            </a:r>
            <a:endParaRPr lang="ru-RU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2907090" y="4098406"/>
            <a:ext cx="765351" cy="52050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ru-RU" sz="1467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38670" y="4201169"/>
            <a:ext cx="8161634" cy="383081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temperature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 Temperature up to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350°С)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carbonplastic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" y="1143548"/>
            <a:ext cx="2549048" cy="3398732"/>
          </a:xfrm>
          <a:prstGeom prst="rect">
            <a:avLst/>
          </a:prstGeom>
        </p:spPr>
      </p:pic>
      <p:sp>
        <p:nvSpPr>
          <p:cNvPr id="22" name="Заголовок 8"/>
          <p:cNvSpPr txBox="1">
            <a:spLocks/>
          </p:cNvSpPr>
          <p:nvPr/>
        </p:nvSpPr>
        <p:spPr>
          <a:xfrm>
            <a:off x="6375103" y="6331387"/>
            <a:ext cx="2534292" cy="51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20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73" y="4576447"/>
            <a:ext cx="3484728" cy="22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864" y="6464975"/>
            <a:ext cx="213552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2400" dirty="0">
              <a:ln w="952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990" y="732942"/>
            <a:ext cx="7271519" cy="9131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667" dirty="0">
                <a:solidFill>
                  <a:schemeClr val="bg1"/>
                </a:solidFill>
                <a:cs typeface="Arial" panose="020B0604020202020204" pitchFamily="34" charset="0"/>
              </a:rPr>
              <a:t>Modernized extruder with a spinneret for the production of multifilament yarn from PEEK</a:t>
            </a:r>
            <a:endParaRPr lang="ru-RU" sz="2667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326" y="6382900"/>
            <a:ext cx="5403092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PEEK multifilament yarn</a:t>
            </a:r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 descr="https://pp.userapi.com/c847221/v847221365/1a968a/pKlbsZLcIPU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546" y="1579880"/>
            <a:ext cx="4110181" cy="1985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378" y="1632540"/>
            <a:ext cx="5456316" cy="465050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9" b="5198"/>
          <a:stretch/>
        </p:blipFill>
        <p:spPr>
          <a:xfrm>
            <a:off x="401518" y="3806860"/>
            <a:ext cx="4600237" cy="2658115"/>
          </a:xfrm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638243" y="51779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Manufacturing technology of PEEK multifilament yarn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319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8428"/>
            <a:ext cx="12193057" cy="6858595"/>
          </a:xfrm>
          <a:prstGeom prst="rect">
            <a:avLst/>
          </a:prstGeom>
        </p:spPr>
      </p:pic>
      <p:pic>
        <p:nvPicPr>
          <p:cNvPr id="9" name="Picture 2" descr="https://sun9-69.userapi.com/c854216/v854216715/102924/P9KWj3U7DEs.jpg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27" y="1939636"/>
            <a:ext cx="3140287" cy="476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2990" y="732942"/>
            <a:ext cx="11695737" cy="10770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2133" dirty="0">
                <a:solidFill>
                  <a:schemeClr val="bg1"/>
                </a:solidFill>
                <a:cs typeface="Arial" panose="020B0604020202020204" pitchFamily="34" charset="0"/>
              </a:rPr>
              <a:t>Technology of combining carbon and PEEK </a:t>
            </a:r>
            <a:r>
              <a:rPr lang="en-US" sz="2133" dirty="0" smtClean="0">
                <a:solidFill>
                  <a:schemeClr val="bg1"/>
                </a:solidFill>
                <a:cs typeface="Arial" panose="020B0604020202020204" pitchFamily="34" charset="0"/>
              </a:rPr>
              <a:t>yarn</a:t>
            </a:r>
            <a:endParaRPr lang="ru-RU" sz="2133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0990" indent="-380990">
              <a:buFontTx/>
              <a:buChar char="-"/>
            </a:pPr>
            <a:r>
              <a:rPr lang="en-US" sz="2133" dirty="0" smtClean="0">
                <a:solidFill>
                  <a:schemeClr val="bg1"/>
                </a:solidFill>
                <a:cs typeface="Arial" panose="020B0604020202020204" pitchFamily="34" charset="0"/>
              </a:rPr>
              <a:t>Braided </a:t>
            </a:r>
            <a:r>
              <a:rPr lang="en-US" sz="2133" dirty="0">
                <a:solidFill>
                  <a:schemeClr val="bg1"/>
                </a:solidFill>
                <a:cs typeface="Arial" panose="020B0604020202020204" pitchFamily="34" charset="0"/>
              </a:rPr>
              <a:t>Preform </a:t>
            </a:r>
            <a:r>
              <a:rPr lang="en-US" sz="2133" dirty="0" smtClean="0">
                <a:solidFill>
                  <a:schemeClr val="bg1"/>
                </a:solidFill>
                <a:cs typeface="Arial" panose="020B0604020202020204" pitchFamily="34" charset="0"/>
              </a:rPr>
              <a:t>Technology</a:t>
            </a:r>
            <a:endParaRPr lang="ru-RU" sz="2133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0990" indent="-380990">
              <a:buFontTx/>
              <a:buChar char="-"/>
            </a:pPr>
            <a:r>
              <a:rPr lang="en-US" sz="2133" dirty="0" smtClean="0">
                <a:solidFill>
                  <a:schemeClr val="bg1"/>
                </a:solidFill>
                <a:cs typeface="Arial" panose="020B0604020202020204" pitchFamily="34" charset="0"/>
              </a:rPr>
              <a:t>Technology </a:t>
            </a:r>
            <a:r>
              <a:rPr lang="en-US" sz="2133" dirty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US" sz="2133" dirty="0" err="1">
                <a:solidFill>
                  <a:schemeClr val="bg1"/>
                </a:solidFill>
                <a:cs typeface="Arial" panose="020B0604020202020204" pitchFamily="34" charset="0"/>
              </a:rPr>
              <a:t>thermopressing</a:t>
            </a:r>
            <a:r>
              <a:rPr lang="en-US" sz="2133" dirty="0">
                <a:solidFill>
                  <a:schemeClr val="bg1"/>
                </a:solidFill>
                <a:cs typeface="Arial" panose="020B0604020202020204" pitchFamily="34" charset="0"/>
              </a:rPr>
              <a:t> preforms with a thermoplastic matrix</a:t>
            </a:r>
            <a:endParaRPr lang="ru-RU" sz="213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 descr="https://sun9-16.userapi.com/c854016/v854016597/11c868/64muiYZY5xk.jpg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8" t="17474" r="1926" b="17064"/>
          <a:stretch/>
        </p:blipFill>
        <p:spPr bwMode="auto">
          <a:xfrm>
            <a:off x="5264726" y="1939637"/>
            <a:ext cx="6927273" cy="2826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4703" r="8642" b="1443"/>
          <a:stretch/>
        </p:blipFill>
        <p:spPr>
          <a:xfrm rot="16200000">
            <a:off x="7922171" y="2570338"/>
            <a:ext cx="2074203" cy="6465455"/>
          </a:xfrm>
          <a:prstGeom prst="rect">
            <a:avLst/>
          </a:prstGeom>
        </p:spPr>
      </p:pic>
      <p:pic>
        <p:nvPicPr>
          <p:cNvPr id="17" name="Picture 6" descr="https://sun9-69.userapi.com/c851136/v851136715/1c4c6a/U4qQy8SxdFM.jpg"/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400" y="1982728"/>
            <a:ext cx="1650960" cy="4678857"/>
          </a:xfrm>
          <a:prstGeom prst="rect">
            <a:avLst/>
          </a:prstGeom>
          <a:noFill/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638243" y="51779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Products based on continuously reinforced thermoplastics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698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2309" y="1184515"/>
            <a:ext cx="10515600" cy="5421689"/>
          </a:xfrm>
        </p:spPr>
        <p:txBody>
          <a:bodyPr>
            <a:noAutofit/>
          </a:bodyPr>
          <a:lstStyle/>
          <a:p>
            <a:pPr marL="0" indent="0">
              <a:buAutoNum type="arabicPeriod"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BN for the electronics industry </a:t>
            </a:r>
          </a:p>
          <a:p>
            <a:pPr marL="0" indent="0">
              <a:buAutoNum type="arabicPeriod"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electronic industry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Siliconized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details including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Thermoplastic Polymers fittings, includes  PEEK fittings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preforms of various types, for thermoplastic materials, for high-temperature products and for radio-transparent products.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Possible areas for cooperation</a:t>
            </a:r>
          </a:p>
        </p:txBody>
      </p:sp>
    </p:spTree>
    <p:extLst>
      <p:ext uri="{BB962C8B-B14F-4D97-AF65-F5344CB8AC3E}">
        <p14:creationId xmlns:p14="http://schemas.microsoft.com/office/powerpoint/2010/main" val="5224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-528" y="-296"/>
          <a:ext cx="12192528" cy="685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60030" y="6488965"/>
            <a:ext cx="287194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www.kompozit-ut.ru</a:t>
            </a:r>
            <a:endParaRPr lang="ru-RU" sz="2400" dirty="0">
              <a:ln w="952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3079160" y="3789040"/>
            <a:ext cx="8071121" cy="144016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11165498" y="3629813"/>
            <a:ext cx="1015239" cy="1045665"/>
          </a:xfrm>
          <a:prstGeom prst="downArrow">
            <a:avLst>
              <a:gd name="adj1" fmla="val 79298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58952" y="948287"/>
            <a:ext cx="0" cy="36724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58952" y="4620695"/>
            <a:ext cx="10465163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30400" y="4993563"/>
            <a:ext cx="2223173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Temperature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°</a:t>
            </a:r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612" y="4718753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4387" y="47187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5951" y="1053200"/>
            <a:ext cx="201394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Density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g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/см</a:t>
            </a:r>
            <a:r>
              <a:rPr lang="ru-RU" sz="2400" baseline="30000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endParaRPr lang="ru-RU" sz="2400" baseline="30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9286" y="472406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1000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25670" y="472406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1500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4964" y="1524353"/>
            <a:ext cx="6528725" cy="3924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various steel grades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4963" y="2708922"/>
            <a:ext cx="4032448" cy="3564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titanium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057" y="3356993"/>
            <a:ext cx="2579555" cy="3878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aluminium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7058" y="3928850"/>
            <a:ext cx="9873231" cy="652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647" y="3884453"/>
            <a:ext cx="3040706" cy="2441039"/>
            <a:chOff x="32348" y="3385046"/>
            <a:chExt cx="2280530" cy="244104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03390" y="3517228"/>
              <a:ext cx="1309488" cy="47626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45636" y="3385046"/>
              <a:ext cx="388568" cy="1118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67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 rot="16200000">
              <a:off x="192672" y="5147671"/>
              <a:ext cx="518091" cy="838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67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*</a:t>
              </a:r>
            </a:p>
          </p:txBody>
        </p:sp>
      </p:grpSp>
      <p:sp>
        <p:nvSpPr>
          <p:cNvPr id="26" name="Овал 25"/>
          <p:cNvSpPr/>
          <p:nvPr/>
        </p:nvSpPr>
        <p:spPr>
          <a:xfrm>
            <a:off x="2924387" y="3789041"/>
            <a:ext cx="2021224" cy="111437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100381" y="3748705"/>
            <a:ext cx="7091619" cy="1014923"/>
          </a:xfrm>
          <a:prstGeom prst="ellipse">
            <a:avLst/>
          </a:prstGeom>
          <a:noFill/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7585" y="5301209"/>
            <a:ext cx="413643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/>
              <a:t>New formulations of polymeric composite material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85551" y="5391901"/>
            <a:ext cx="548216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 smtClean="0"/>
              <a:t>Composit</a:t>
            </a:r>
            <a:r>
              <a:rPr lang="en-US" sz="2400" dirty="0"/>
              <a:t>e</a:t>
            </a:r>
            <a:r>
              <a:rPr lang="en-US" sz="2400" dirty="0" smtClean="0"/>
              <a:t> </a:t>
            </a:r>
            <a:r>
              <a:rPr lang="en-US" sz="2400" dirty="0"/>
              <a:t>materials with </a:t>
            </a:r>
            <a:r>
              <a:rPr lang="en-US" sz="2400" dirty="0" smtClean="0"/>
              <a:t>carbon </a:t>
            </a:r>
            <a:r>
              <a:rPr lang="en-US" sz="2400" dirty="0"/>
              <a:t>and ceramic </a:t>
            </a:r>
            <a:r>
              <a:rPr lang="en-US" sz="2400" dirty="0" smtClean="0"/>
              <a:t>matrixes</a:t>
            </a:r>
            <a:endParaRPr lang="ru-RU" sz="2400" dirty="0" smtClean="0"/>
          </a:p>
        </p:txBody>
      </p:sp>
      <p:cxnSp>
        <p:nvCxnSpPr>
          <p:cNvPr id="30" name="Прямая со стрелкой 29"/>
          <p:cNvCxnSpPr>
            <a:endCxn id="26" idx="4"/>
          </p:cNvCxnSpPr>
          <p:nvPr/>
        </p:nvCxnSpPr>
        <p:spPr>
          <a:xfrm flipV="1">
            <a:off x="3910568" y="4903419"/>
            <a:ext cx="24433" cy="5788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221469" y="4874275"/>
            <a:ext cx="71569" cy="57884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70984" y="4056928"/>
            <a:ext cx="502913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High-temperature composite materials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-2389687" y="2844106"/>
            <a:ext cx="5613400" cy="46166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  - 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traditional carbon and glass fiber plastics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02051" y="205382"/>
            <a:ext cx="930139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High-temperature composite materials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05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-528" y="-296"/>
          <a:ext cx="12192528" cy="685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2353732" y="850228"/>
            <a:ext cx="864096" cy="2362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990252" y="832885"/>
            <a:ext cx="788609" cy="2379872"/>
          </a:xfrm>
          <a:prstGeom prst="downArrow">
            <a:avLst>
              <a:gd name="adj1" fmla="val 50000"/>
              <a:gd name="adj2" fmla="val 519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7941" y="5095448"/>
            <a:ext cx="4796315" cy="662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800" dirty="0" smtClean="0"/>
              <a:t>Laboratory </a:t>
            </a:r>
            <a:r>
              <a:rPr lang="en-US" sz="2800" dirty="0"/>
              <a:t>of Automated Equipment</a:t>
            </a:r>
            <a:endParaRPr lang="ru-RU" sz="28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509661" y="864119"/>
            <a:ext cx="864096" cy="413044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318542" y="850227"/>
            <a:ext cx="864096" cy="41881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914390" y="889245"/>
            <a:ext cx="697391" cy="510475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2536" y="5798402"/>
            <a:ext cx="6394648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>
                <a:latin typeface="+mn-lt"/>
              </a:rPr>
              <a:t>Children's </a:t>
            </a:r>
            <a:r>
              <a:rPr lang="en-US" sz="3200" dirty="0" err="1">
                <a:latin typeface="+mn-lt"/>
              </a:rPr>
              <a:t>Technopark</a:t>
            </a:r>
            <a:r>
              <a:rPr lang="en-US" sz="3200" dirty="0">
                <a:latin typeface="+mn-lt"/>
              </a:rPr>
              <a:t> "</a:t>
            </a:r>
            <a:r>
              <a:rPr lang="en-US" sz="3200" dirty="0" err="1">
                <a:latin typeface="+mn-lt"/>
              </a:rPr>
              <a:t>Quantorium</a:t>
            </a:r>
            <a:r>
              <a:rPr lang="en-US" sz="3200" dirty="0">
                <a:latin typeface="+mn-lt"/>
              </a:rPr>
              <a:t>"</a:t>
            </a:r>
            <a:endParaRPr lang="ru-RU" sz="3200" dirty="0"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29701" y="3203338"/>
            <a:ext cx="5316279" cy="1372182"/>
            <a:chOff x="44978" y="2236458"/>
            <a:chExt cx="5316279" cy="1372182"/>
          </a:xfrm>
        </p:grpSpPr>
        <p:sp>
          <p:nvSpPr>
            <p:cNvPr id="11" name="TextBox 10"/>
            <p:cNvSpPr txBox="1"/>
            <p:nvPr/>
          </p:nvSpPr>
          <p:spPr>
            <a:xfrm>
              <a:off x="44978" y="2236458"/>
              <a:ext cx="5316279" cy="763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400">
                  <a:ln w="12700">
                    <a:solidFill>
                      <a:schemeClr val="tx1">
                        <a:alpha val="51000"/>
                      </a:schemeClr>
                    </a:solidFill>
                  </a:ln>
                  <a:solidFill>
                    <a:schemeClr val="bg1"/>
                  </a:solidFill>
                  <a:ea typeface="+mj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2933" dirty="0"/>
                <a:t>Laboratory of heterogeneous synthesis of refractory materials</a:t>
              </a:r>
              <a:endParaRPr lang="ru-RU" sz="2933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467" y="2900754"/>
              <a:ext cx="51313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H</a:t>
              </a:r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ead of laboratory</a:t>
              </a: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sz="2000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Candidate of Engineering Sciences I.A. Timofeev</a:t>
              </a:r>
              <a:endParaRPr 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251015" y="5020748"/>
            <a:ext cx="5316279" cy="786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933" dirty="0" smtClean="0"/>
              <a:t>Laboratory of CAD/CAM/CAE systems</a:t>
            </a:r>
            <a:endParaRPr lang="ru-RU" sz="2933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610025" y="2917881"/>
            <a:ext cx="6581975" cy="1657639"/>
            <a:chOff x="5675514" y="2028396"/>
            <a:chExt cx="6581975" cy="1657639"/>
          </a:xfrm>
        </p:grpSpPr>
        <p:sp>
          <p:nvSpPr>
            <p:cNvPr id="20" name="TextBox 19"/>
            <p:cNvSpPr txBox="1"/>
            <p:nvPr/>
          </p:nvSpPr>
          <p:spPr>
            <a:xfrm>
              <a:off x="5675514" y="2028396"/>
              <a:ext cx="6581975" cy="12764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400">
                  <a:ln w="12700">
                    <a:solidFill>
                      <a:schemeClr val="tx1">
                        <a:alpha val="51000"/>
                      </a:schemeClr>
                    </a:solidFill>
                  </a:ln>
                  <a:solidFill>
                    <a:schemeClr val="bg1"/>
                  </a:solidFill>
                  <a:ea typeface="+mj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2933" dirty="0"/>
                <a:t>Laboratory of new ways of forming reinforcing frame for composite materials</a:t>
              </a:r>
              <a:endParaRPr lang="ru-RU" sz="2933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2789" y="2978149"/>
              <a:ext cx="5434444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Head of laboratory Doctor of Sciences 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A.V. </a:t>
              </a:r>
              <a:r>
                <a:rPr lang="en-US" sz="20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Chesnokov</a:t>
              </a:r>
              <a:endParaRPr 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3195" y="947577"/>
            <a:ext cx="12211145" cy="2118502"/>
            <a:chOff x="50663" y="2533342"/>
            <a:chExt cx="12211145" cy="2118502"/>
          </a:xfrm>
        </p:grpSpPr>
        <p:sp>
          <p:nvSpPr>
            <p:cNvPr id="10" name="TextBox 9"/>
            <p:cNvSpPr txBox="1"/>
            <p:nvPr/>
          </p:nvSpPr>
          <p:spPr>
            <a:xfrm>
              <a:off x="50663" y="3121154"/>
              <a:ext cx="12211145" cy="8640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defPPr>
                <a:defRPr lang="ru-RU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400">
                  <a:ln w="12700">
                    <a:solidFill>
                      <a:schemeClr val="tx1">
                        <a:alpha val="51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3200" dirty="0">
                  <a:latin typeface="+mn-lt"/>
                </a:rPr>
                <a:t>Basic department “Quality management and research in the field of new materials and technologies”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71263" y="3820847"/>
              <a:ext cx="5757217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Head of the Department Doctor of Sciences 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A.N. Timofeev</a:t>
              </a:r>
              <a:endParaRPr lang="ru-RU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5741385" y="2533342"/>
              <a:ext cx="697391" cy="649885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02051" y="205382"/>
            <a:ext cx="930139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Engineering center </a:t>
            </a:r>
            <a:b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«High-temperature composite materials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252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61"/>
            <a:ext cx="12193057" cy="685859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C8A7-637D-4BCC-BB82-4E206A603169}" type="slidenum">
              <a:rPr lang="ru-RU" sz="1333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sz="133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2348" y="6062514"/>
            <a:ext cx="5429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white">
                    <a:lumMod val="75000"/>
                  </a:prstClr>
                </a:solidFill>
                <a:latin typeface="Brush Script MT" pitchFamily="66" charset="0"/>
                <a:cs typeface="Arial"/>
              </a:rPr>
              <a:t>BN   B4C    </a:t>
            </a:r>
            <a:r>
              <a:rPr lang="en-US" sz="4800" b="1" dirty="0" err="1">
                <a:solidFill>
                  <a:prstClr val="white">
                    <a:lumMod val="75000"/>
                  </a:prstClr>
                </a:solidFill>
                <a:latin typeface="Brush Script MT" pitchFamily="66" charset="0"/>
                <a:cs typeface="Arial"/>
              </a:rPr>
              <a:t>HfC</a:t>
            </a:r>
            <a:r>
              <a:rPr lang="en-US" sz="4800" b="1" dirty="0">
                <a:solidFill>
                  <a:prstClr val="white">
                    <a:lumMod val="75000"/>
                  </a:prstClr>
                </a:solidFill>
                <a:latin typeface="Brush Script MT" pitchFamily="66" charset="0"/>
                <a:cs typeface="Arial"/>
              </a:rPr>
              <a:t>   </a:t>
            </a:r>
            <a:r>
              <a:rPr lang="en-US" sz="4800" b="1" dirty="0" err="1">
                <a:solidFill>
                  <a:prstClr val="white">
                    <a:lumMod val="75000"/>
                  </a:prstClr>
                </a:solidFill>
                <a:latin typeface="Brush Script MT" pitchFamily="66" charset="0"/>
                <a:cs typeface="Arial"/>
              </a:rPr>
              <a:t>SiC</a:t>
            </a:r>
            <a:endParaRPr lang="ru-RU" sz="4800" dirty="0">
              <a:solidFill>
                <a:prstClr val="black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endCxn id="58" idx="3"/>
          </p:cNvCxnSpPr>
          <p:nvPr/>
        </p:nvCxnSpPr>
        <p:spPr>
          <a:xfrm flipH="1">
            <a:off x="1212425" y="5054598"/>
            <a:ext cx="9750355" cy="50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59" idx="3"/>
          </p:cNvCxnSpPr>
          <p:nvPr/>
        </p:nvCxnSpPr>
        <p:spPr>
          <a:xfrm flipH="1">
            <a:off x="1212425" y="4353349"/>
            <a:ext cx="9735727" cy="5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60" idx="3"/>
          </p:cNvCxnSpPr>
          <p:nvPr/>
        </p:nvCxnSpPr>
        <p:spPr>
          <a:xfrm flipH="1" flipV="1">
            <a:off x="1212425" y="3644049"/>
            <a:ext cx="9750355" cy="4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61" idx="3"/>
          </p:cNvCxnSpPr>
          <p:nvPr/>
        </p:nvCxnSpPr>
        <p:spPr>
          <a:xfrm flipH="1">
            <a:off x="1212425" y="2901324"/>
            <a:ext cx="9750355" cy="91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185814" y="2238407"/>
            <a:ext cx="97769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3276" y="5569295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3276" y="4849409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3276" y="4148163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276" y="3433767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3276" y="2700143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276" y="2019029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1185813" y="5774482"/>
            <a:ext cx="9766195" cy="84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608667" y="4719025"/>
            <a:ext cx="9099445" cy="1260641"/>
          </a:xfrm>
          <a:prstGeom prst="rect">
            <a:avLst/>
          </a:prstGeom>
          <a:gradFill>
            <a:gsLst>
              <a:gs pos="44000">
                <a:srgbClr val="FBEDD1"/>
              </a:gs>
              <a:gs pos="9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BN</a:t>
            </a:r>
            <a:r>
              <a:rPr lang="en-US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CVD</a:t>
            </a:r>
            <a:endParaRPr lang="ru-RU" sz="3733" b="1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06267" y="4190964"/>
            <a:ext cx="2901845" cy="105611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tint val="78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HfC</a:t>
            </a:r>
            <a:r>
              <a:rPr lang="en-US" sz="3733" b="1" i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CVD</a:t>
            </a:r>
            <a:endParaRPr lang="ru-RU" sz="3733" b="1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08667" y="3742266"/>
            <a:ext cx="2023533" cy="6299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</a:t>
            </a:r>
            <a:r>
              <a:rPr lang="en-US" sz="3733" b="1" i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CVD</a:t>
            </a:r>
            <a:endParaRPr lang="ru-RU" sz="3733" b="1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90528" y="3884503"/>
            <a:ext cx="3242200" cy="612923"/>
          </a:xfrm>
          <a:prstGeom prst="rect">
            <a:avLst/>
          </a:prstGeom>
          <a:gradFill>
            <a:gsLst>
              <a:gs pos="44000">
                <a:srgbClr val="FBEDD1"/>
              </a:gs>
              <a:gs pos="9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BN</a:t>
            </a:r>
            <a:r>
              <a:rPr lang="en-US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</a:t>
            </a:r>
            <a:r>
              <a:rPr lang="en-US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3733" b="1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06267" y="3007847"/>
            <a:ext cx="2901845" cy="105611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tint val="78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HfC</a:t>
            </a:r>
            <a:r>
              <a:rPr lang="en-US" sz="3733" b="1" i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CVI</a:t>
            </a:r>
            <a:endParaRPr lang="ru-RU" sz="3733" b="1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71800" y="3018970"/>
            <a:ext cx="3276600" cy="6299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733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CVI</a:t>
            </a:r>
            <a:r>
              <a:rPr lang="en-US" sz="3733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SiB</a:t>
            </a:r>
            <a:r>
              <a:rPr lang="en-US" sz="3733" b="1" i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CVI</a:t>
            </a:r>
            <a:endParaRPr lang="ru-RU" sz="3733" b="1" i="1" baseline="-2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2200" y="973278"/>
            <a:ext cx="47513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</a:rPr>
              <a:t>BCl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</a:rPr>
              <a:t>3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</a:rPr>
              <a:t>+NH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</a:rPr>
              <a:t>3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 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→ BN + 3HCL</a:t>
            </a:r>
          </a:p>
          <a:p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HfCl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4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+CH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4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 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→HfC+4HCl</a:t>
            </a:r>
          </a:p>
          <a:p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CH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3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SiCl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3</a:t>
            </a:r>
            <a:r>
              <a:rPr lang="en-US" sz="3200" b="1" i="1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+CH</a:t>
            </a:r>
            <a:r>
              <a:rPr lang="en-US" sz="3200" b="1" i="1" baseline="-25000" dirty="0">
                <a:solidFill>
                  <a:prstClr val="white">
                    <a:lumMod val="75000"/>
                  </a:prstClr>
                </a:solidFill>
                <a:latin typeface="Mistral" pitchFamily="66" charset="0"/>
                <a:cs typeface="Arial"/>
              </a:rPr>
              <a:t>4</a:t>
            </a:r>
            <a:r>
              <a:rPr lang="en-US" sz="3200" b="1" dirty="0">
                <a:solidFill>
                  <a:prstClr val="white">
                    <a:lumMod val="75000"/>
                  </a:prstClr>
                </a:solidFill>
                <a:latin typeface="Brush Script MT" pitchFamily="66" charset="0"/>
                <a:cs typeface="Arial"/>
              </a:rPr>
              <a:t> </a:t>
            </a:r>
            <a:r>
              <a:rPr lang="en-US" sz="3200" b="1" dirty="0">
                <a:solidFill>
                  <a:prstClr val="white">
                    <a:lumMod val="75000"/>
                  </a:prstClr>
                </a:solidFill>
                <a:latin typeface="Brush Script MT" pitchFamily="66" charset="0"/>
                <a:cs typeface="Arial"/>
              </a:rPr>
              <a:t>→SiC+4HCl</a:t>
            </a:r>
            <a:endParaRPr lang="ru-RU" sz="3200" b="1" i="1" dirty="0">
              <a:solidFill>
                <a:prstClr val="white">
                  <a:lumMod val="75000"/>
                </a:prstClr>
              </a:solidFill>
              <a:latin typeface="Mistral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57458" y="5602907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057458" y="4883021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57458" y="4181775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057458" y="3467379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057458" y="2733755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057458" y="2052641"/>
            <a:ext cx="8691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2051" y="205382"/>
            <a:ext cx="930139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Development of technology of chemical deposition from the gas phase by University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61"/>
            <a:ext cx="12193057" cy="68585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4" y="84667"/>
            <a:ext cx="1300348" cy="10498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http://www.kompozit-mv.ru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55867" y="84377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"/>
          <p:cNvPicPr>
            <a:picLocks noChangeAspect="1" noChangeArrowheads="1"/>
          </p:cNvPicPr>
          <p:nvPr/>
        </p:nvPicPr>
        <p:blipFill>
          <a:blip r:embed="rId7"/>
          <a:srcRect l="27739" t="25926" r="22330" b="33333"/>
          <a:stretch>
            <a:fillRect/>
          </a:stretch>
        </p:blipFill>
        <p:spPr bwMode="auto">
          <a:xfrm>
            <a:off x="203389" y="1420025"/>
            <a:ext cx="3114988" cy="142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/>
        </p:blipFill>
        <p:spPr>
          <a:xfrm>
            <a:off x="243929" y="3193827"/>
            <a:ext cx="5443175" cy="36221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3515" y="3380114"/>
            <a:ext cx="52389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Пластины ПНБ размером 80х120х3 мм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86393" y="1112247"/>
            <a:ext cx="3640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</a:rPr>
              <a:t>BCl</a:t>
            </a:r>
            <a:r>
              <a:rPr lang="en-US" sz="32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</a:rPr>
              <a:t>3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</a:rPr>
              <a:t>+NH</a:t>
            </a:r>
            <a:r>
              <a:rPr lang="en-US" sz="3200" b="1" i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</a:rPr>
              <a:t>3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  <a:cs typeface="Arial"/>
              </a:rPr>
              <a:t> → BN + 3HCL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61693" y="2846633"/>
            <a:ext cx="4006225" cy="5027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 2155-1-16986658-2015</a:t>
            </a:r>
            <a:endParaRPr lang="ru-RU" sz="2667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9" y="2752437"/>
            <a:ext cx="6480608" cy="41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3"/>
          <p:cNvSpPr txBox="1">
            <a:spLocks/>
          </p:cNvSpPr>
          <p:nvPr/>
        </p:nvSpPr>
        <p:spPr>
          <a:xfrm>
            <a:off x="1803733" y="84376"/>
            <a:ext cx="8703332" cy="906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CVD technology of obtaining pyrolytic BN for the electronics industry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167" y="6363892"/>
            <a:ext cx="396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Appearance of products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86393" y="1718377"/>
            <a:ext cx="396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flow reactor isothermal dimensions of the working area</a:t>
            </a:r>
          </a:p>
          <a:p>
            <a:r>
              <a:rPr lang="en-US" dirty="0"/>
              <a:t>D100 mm</a:t>
            </a:r>
            <a:r>
              <a:rPr lang="ru-RU" dirty="0"/>
              <a:t> </a:t>
            </a:r>
            <a:r>
              <a:rPr lang="en-US" dirty="0"/>
              <a:t>H300 mm</a:t>
            </a:r>
            <a:endParaRPr lang="ru-RU" dirty="0"/>
          </a:p>
        </p:txBody>
      </p:sp>
      <p:graphicFrame>
        <p:nvGraphicFramePr>
          <p:cNvPr id="29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256945"/>
              </p:ext>
            </p:extLst>
          </p:nvPr>
        </p:nvGraphicFramePr>
        <p:xfrm>
          <a:off x="3356193" y="972250"/>
          <a:ext cx="4730199" cy="1859026"/>
        </p:xfrm>
        <a:graphic>
          <a:graphicData uri="http://schemas.openxmlformats.org/drawingml/2006/table">
            <a:tbl>
              <a:tblPr/>
              <a:tblGrid>
                <a:gridCol w="24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8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1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Option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1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Result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Crystal lattice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hexagonal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Density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g/cub.sm.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1,97-1,99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Fraction of impurities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at.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0,01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61"/>
            <a:ext cx="12193057" cy="6858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4" y="179495"/>
            <a:ext cx="1300348" cy="10498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9" name="Picture 3" descr="D:\Downloads\WhatsApp Image 2017-08-23 at 08.28.3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532" y="3420433"/>
            <a:ext cx="5083719" cy="34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ompozit-mv.ru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55867" y="131936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/>
        </p:blipFill>
        <p:spPr>
          <a:xfrm>
            <a:off x="5041187" y="2239339"/>
            <a:ext cx="3570749" cy="4618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1"/>
          <a:stretch/>
        </p:blipFill>
        <p:spPr>
          <a:xfrm>
            <a:off x="8611936" y="2214215"/>
            <a:ext cx="3580064" cy="4654341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998135" y="126999"/>
            <a:ext cx="8703732" cy="1379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High-temperature gas-vacuum furnace for deposition of silicon carbide from the gas phase of </a:t>
            </a:r>
            <a:r>
              <a:rPr lang="en-US" dirty="0" err="1"/>
              <a:t>methyltrichlorosilane</a:t>
            </a:r>
            <a:r>
              <a:rPr lang="en-US" dirty="0"/>
              <a:t> (MTS)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06876"/>
            <a:ext cx="5083719" cy="193238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dimension f300, h500. Maximum temperature 1300 C. Automated emission cleaning system. Powered by MTS, argon, hydrogen</a:t>
            </a:r>
            <a:endParaRPr lang="ru-RU" sz="2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2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400"/>
            <a:ext cx="12193057" cy="6858595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98138" y="127000"/>
            <a:ext cx="8703732" cy="75169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CVD technology of obtaining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pyrolytic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HfC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88814" y="972384"/>
            <a:ext cx="648228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HfCl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4</a:t>
            </a:r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+CH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4</a:t>
            </a:r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 →HfC+4HCl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83" y="1869777"/>
            <a:ext cx="2470952" cy="4392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7" y="2036467"/>
            <a:ext cx="6093740" cy="4312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8138" y="4495261"/>
            <a:ext cx="612985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4882" y="2306602"/>
            <a:ext cx="2506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size of the chemical reactor D80 H 350 mm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en-US" dirty="0"/>
              <a:t>Continuous monitoring of the mass of HfCl4 in the process of evaporation.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5729" y="3691249"/>
            <a:ext cx="612985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" y="140745"/>
            <a:ext cx="1442991" cy="11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-528" y="-296"/>
          <a:ext cx="12192528" cy="685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Заголовок 8"/>
          <p:cNvSpPr txBox="1">
            <a:spLocks/>
          </p:cNvSpPr>
          <p:nvPr/>
        </p:nvSpPr>
        <p:spPr>
          <a:xfrm>
            <a:off x="1969351" y="6338392"/>
            <a:ext cx="2534292" cy="51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60216" y="5361885"/>
            <a:ext cx="3641751" cy="271037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Braiding machine </a:t>
            </a:r>
            <a:r>
              <a:rPr lang="ru-RU" sz="2000" dirty="0" smtClean="0">
                <a:solidFill>
                  <a:schemeClr val="bg1"/>
                </a:solidFill>
              </a:rPr>
              <a:t>РП64-1-130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998138" y="127000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Braiding technologies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://www.kompozit-mv.ru/images/logo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" y="140745"/>
            <a:ext cx="1442991" cy="11650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31" y="2029723"/>
            <a:ext cx="5094936" cy="330227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93959" y="1173033"/>
            <a:ext cx="4597097" cy="4621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Contour </a:t>
            </a:r>
            <a:r>
              <a:rPr lang="en-US" sz="1800" dirty="0">
                <a:solidFill>
                  <a:prstClr val="white"/>
                </a:solidFill>
                <a:latin typeface="Calibri"/>
              </a:rPr>
              <a:t>weaving by Russian carbon high-strength and high-modulus yarns 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Contouring weaving on two and three axial (with skeletal reinforcement) schemes.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Contouring weaving products with a straight and curved axis.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Contouring weaving products with a closed axis 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Application of an interlayer layer with a continuous surface hiding power up to 200 mm in diameter.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Application </a:t>
            </a:r>
            <a:r>
              <a:rPr lang="en-US" sz="1800" dirty="0">
                <a:solidFill>
                  <a:prstClr val="white"/>
                </a:solidFill>
                <a:latin typeface="Calibri"/>
              </a:rPr>
              <a:t>of an interlayer layer to larger diameters with the formation of a network structure.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 weaving of products of unlimited length.</a:t>
            </a:r>
            <a:endParaRPr lang="ru-RU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3" y="1383392"/>
            <a:ext cx="3187148" cy="424953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84731" y="5689788"/>
            <a:ext cx="3641751" cy="30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KUKA robot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888"/>
            <a:ext cx="12193057" cy="6858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0035" y="6488968"/>
            <a:ext cx="287194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www.kompozit-ut.ru</a:t>
            </a:r>
            <a:endParaRPr lang="ru-RU" sz="2400" dirty="0">
              <a:ln w="9525">
                <a:noFill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222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одзаголовок 14"/>
          <p:cNvSpPr txBox="1">
            <a:spLocks/>
          </p:cNvSpPr>
          <p:nvPr/>
        </p:nvSpPr>
        <p:spPr>
          <a:xfrm>
            <a:off x="540328" y="228600"/>
            <a:ext cx="11166763" cy="230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ru-RU" sz="3733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38139" r="28796" b="35475"/>
          <a:stretch>
            <a:fillRect/>
          </a:stretch>
        </p:blipFill>
        <p:spPr bwMode="auto">
          <a:xfrm>
            <a:off x="4202182" y="3019290"/>
            <a:ext cx="7769796" cy="240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993" y="121818"/>
            <a:ext cx="1042764" cy="10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" y="121818"/>
            <a:ext cx="1097915" cy="913709"/>
          </a:xfrm>
          <a:prstGeom prst="rect">
            <a:avLst/>
          </a:prstGeom>
        </p:spPr>
      </p:pic>
      <p:pic>
        <p:nvPicPr>
          <p:cNvPr id="19" name="Picture 4" descr="F:\Композит\ПЕРСПЕКТИВНЫЕ РАБОТЫ !!!!!!!!! СМ ОПК ФКП МинОбор\Развитие ОПК\ОКР    Объединенная ЦЕЛКАТ+ПАУК\Фото и видео Плетение и плетельные машины Braiding\IMG_0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97" y="1222609"/>
            <a:ext cx="3019899" cy="1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Braiding 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technologies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Technology for the production of complex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profile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composite preforms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04660" y="1056148"/>
            <a:ext cx="1670067" cy="19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62" y="5183151"/>
            <a:ext cx="3541521" cy="441731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459657" y="5673853"/>
            <a:ext cx="3316182" cy="453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Possible cross-section of the frames: 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Taleplerine</a:t>
            </a:r>
            <a:r>
              <a:rPr lang="en-US" sz="1600" dirty="0" smtClean="0">
                <a:solidFill>
                  <a:schemeClr val="bg1"/>
                </a:solidFill>
              </a:rPr>
              <a:t> frames</a:t>
            </a:r>
          </a:p>
        </p:txBody>
      </p:sp>
      <p:pic>
        <p:nvPicPr>
          <p:cNvPr id="30" name="Объект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008" y="5616783"/>
            <a:ext cx="5967704" cy="68403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62" y="1329797"/>
            <a:ext cx="3702971" cy="20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8075" r="35603" b="4830"/>
          <a:stretch/>
        </p:blipFill>
        <p:spPr bwMode="auto">
          <a:xfrm>
            <a:off x="936642" y="3892840"/>
            <a:ext cx="2186944" cy="11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472056" y="3395824"/>
            <a:ext cx="3316182" cy="453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Possible type of preforms</a:t>
            </a:r>
          </a:p>
        </p:txBody>
      </p:sp>
    </p:spTree>
    <p:extLst>
      <p:ext uri="{BB962C8B-B14F-4D97-AF65-F5344CB8AC3E}">
        <p14:creationId xmlns:p14="http://schemas.microsoft.com/office/powerpoint/2010/main" val="8944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837</Words>
  <Application>Microsoft Office PowerPoint</Application>
  <PresentationFormat>Широкоэкранный</PresentationFormat>
  <Paragraphs>143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Helvetica Neue</vt:lpstr>
      <vt:lpstr>Mistral</vt:lpstr>
      <vt:lpstr>Times New Roman</vt:lpstr>
      <vt:lpstr>Wingdings</vt:lpstr>
      <vt:lpstr>Тема Office</vt:lpstr>
      <vt:lpstr>Engineering center  «High-temperature composite materials"</vt:lpstr>
      <vt:lpstr>Презентация PowerPoint</vt:lpstr>
      <vt:lpstr>Презентация PowerPoint</vt:lpstr>
      <vt:lpstr>Презентация PowerPoint</vt:lpstr>
      <vt:lpstr>Презентация PowerPoint</vt:lpstr>
      <vt:lpstr>Working dimension f300, h500. Maximum temperature 1300 C. Automated emission cleaning system. Powered by MTS, argon, hydrogen</vt:lpstr>
      <vt:lpstr>CVD technology of obtaining pyrolytic HfC</vt:lpstr>
      <vt:lpstr>Braiding machine РП64-1-130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center  «High-temperature composite materials"</dc:title>
  <dc:creator>Пользователь Windows</dc:creator>
  <cp:lastModifiedBy>Алексей</cp:lastModifiedBy>
  <cp:revision>36</cp:revision>
  <dcterms:created xsi:type="dcterms:W3CDTF">2018-09-09T21:40:49Z</dcterms:created>
  <dcterms:modified xsi:type="dcterms:W3CDTF">2022-04-29T04:52:14Z</dcterms:modified>
</cp:coreProperties>
</file>