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78" r:id="rId3"/>
    <p:sldId id="256" r:id="rId4"/>
    <p:sldId id="259" r:id="rId5"/>
    <p:sldId id="261" r:id="rId6"/>
    <p:sldId id="263" r:id="rId7"/>
    <p:sldId id="260" r:id="rId8"/>
    <p:sldId id="272" r:id="rId9"/>
    <p:sldId id="269" r:id="rId10"/>
    <p:sldId id="270" r:id="rId11"/>
    <p:sldId id="273" r:id="rId12"/>
    <p:sldId id="277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2DA10DE-56A2-400E-B944-60AA5D08D586}">
          <p14:sldIdLst>
            <p14:sldId id="258"/>
            <p14:sldId id="278"/>
            <p14:sldId id="256"/>
            <p14:sldId id="259"/>
            <p14:sldId id="261"/>
            <p14:sldId id="263"/>
            <p14:sldId id="260"/>
            <p14:sldId id="272"/>
            <p14:sldId id="269"/>
            <p14:sldId id="270"/>
            <p14:sldId id="273"/>
            <p14:sldId id="277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8B86"/>
    <a:srgbClr val="953735"/>
    <a:srgbClr val="7C5A54"/>
    <a:srgbClr val="632523"/>
    <a:srgbClr val="E46C0A"/>
    <a:srgbClr val="000000"/>
    <a:srgbClr val="D77A2D"/>
    <a:srgbClr val="BD7B19"/>
    <a:srgbClr val="61897A"/>
    <a:srgbClr val="2466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18" autoAdjust="0"/>
  </p:normalViewPr>
  <p:slideViewPr>
    <p:cSldViewPr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kitina.aa.UT\Desktop\&#1051;&#1080;&#1089;&#1090;%20Microsoft%20Excel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5;&#1082;&#1072;&#1090;&#1077;&#1088;&#1080;&#1085;&#1072;\Downloads\&#1054;&#1090;&#1095;&#1077;&#1090;%20&#1085;&#1072;%20&#1059;&#1057;%20-2021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drieva.EV\Downloads\&#1059;&#1089;&#1087;&#1077;&#1074;&#1072;&#1077;&#1084;&#1086;&#1089;&#1090;&#1100;%20&#1048;&#1057;&#1058;&#1047;,%20&#1048;&#1041;&#1047;,%20&#1059;&#1047;,%20&#1050;&#1058;&#1047;,%20&#1056;&#1047;%20(%20&#1074;%20&#1087;&#1088;&#1086;&#1094;&#1077;&#1085;&#1090;&#1072;&#1093;).xlsx" TargetMode="External"/></Relationships>
</file>

<file path=ppt/charts/_rels/chart2.xml.rels><?xml version="1.0" encoding="UTF-8" standalone="yes"?>
<Relationships xmlns="http://schemas.openxmlformats.org/package/2006/relationships"><Relationship Id="rId8" Type="http://schemas.openxmlformats.org/officeDocument/2006/relationships/oleObject" Target="file:///C:\Users\Sadrieva.EV\Desktop\&#1054;&#1090;&#1095;&#1077;&#1090;%20&#1085;&#1072;%20&#1059;&#1057;%20-2021.xlsx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kitina.aa.UT\Desktop\&#1051;&#1080;&#1089;&#1090;%20Microsoft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kitina.aa.UT\Desktop\&#1051;&#1080;&#1089;&#1090;%20Microsoft%20Exce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kitina.aa.UT\Desktop\&#1051;&#1080;&#1089;&#1090;%20Microsoft%20Exce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5;&#1082;&#1072;&#1090;&#1077;&#1088;&#1080;&#1085;&#1072;\Downloads\&#1054;&#1090;&#1095;&#1077;&#1090;%20&#1085;&#1072;%20&#1059;&#1057;%20-202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5;&#1082;&#1072;&#1090;&#1077;&#1088;&#1080;&#1085;&#1072;\Downloads\&#1059;&#1089;&#1087;&#1077;&#1074;&#1072;&#1077;&#1084;&#1086;&#1089;&#1090;&#1100;%20&#1048;&#1057;&#1058;&#1047;,%20&#1048;&#1041;&#1047;,%20&#1059;&#1047;,%20&#1050;&#1058;&#1047;,%20&#1056;&#1047;%20(%20&#1074;%20&#1087;&#1088;&#1086;&#1094;&#1077;&#1085;&#1090;&#1072;&#1093;)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5;&#1082;&#1072;&#1090;&#1077;&#1088;&#1080;&#1085;&#1072;\OneDrive\&#1056;&#1072;&#1073;&#1086;&#1095;&#1080;&#1081;%20&#1089;&#1090;&#1086;&#1083;\&#1054;&#1090;&#1095;&#1077;&#1090;%20&#1087;&#1086;%20&#1059;&#1057;\&#1050;&#1086;&#1085;&#1090;&#1080;&#1085;&#1075;&#1077;&#1085;&#1090;_&#1048;&#1052;&#1080;&#1044;&#1054;_&#1085;&#1072;_01.05.2021_&#1086;&#1073;&#1097;&#1080;&#1081;_&#1087;&#1086;_&#1082;&#1091;&#1088;&#1089;&#1072;&#1084;_&#1047;&#1040;&#1054;&#1063;&#1053;&#1054;&#1045;_&#1054;&#1041;&#1059;&#1063;&#1045;&#1053;&#1048;&#1045;%20(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kitina.aa.UT\Desktop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551348666682006E-2"/>
          <c:y val="0.11500182315925012"/>
          <c:w val="0.88172634517071924"/>
          <c:h val="0.808737419489002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ОБЩАЯ ЧИСЛЕННОСТЬ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Лист1!$B$2:$D$2</c:f>
              <c:strCache>
                <c:ptCount val="3"/>
                <c:pt idx="0">
                  <c:v> 01.05.2020</c:v>
                </c:pt>
                <c:pt idx="1">
                  <c:v> 01.05.2021</c:v>
                </c:pt>
                <c:pt idx="2">
                  <c:v>01.05.22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1427</c:v>
                </c:pt>
                <c:pt idx="1">
                  <c:v>1439</c:v>
                </c:pt>
                <c:pt idx="2">
                  <c:v>1366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БЮДЖЕТ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Лист1!$B$2:$D$2</c:f>
              <c:strCache>
                <c:ptCount val="3"/>
                <c:pt idx="0">
                  <c:v> 01.05.2020</c:v>
                </c:pt>
                <c:pt idx="1">
                  <c:v> 01.05.2021</c:v>
                </c:pt>
                <c:pt idx="2">
                  <c:v>01.05.22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226</c:v>
                </c:pt>
                <c:pt idx="1">
                  <c:v>285</c:v>
                </c:pt>
                <c:pt idx="2">
                  <c:v>313</c:v>
                </c:pt>
              </c:numCache>
            </c:numRef>
          </c:val>
        </c:ser>
        <c:ser>
          <c:idx val="2"/>
          <c:order val="2"/>
          <c:tx>
            <c:strRef>
              <c:f>Лист1!$A$5</c:f>
              <c:strCache>
                <c:ptCount val="1"/>
                <c:pt idx="0">
                  <c:v>ИНОСТРАННЫЕ СТУДЕНТЫ</c:v>
                </c:pt>
              </c:strCache>
            </c:strRef>
          </c:tx>
          <c:spPr>
            <a:solidFill>
              <a:srgbClr val="7C5A5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Лист1!$B$2:$D$2</c:f>
              <c:strCache>
                <c:ptCount val="3"/>
                <c:pt idx="0">
                  <c:v> 01.05.2020</c:v>
                </c:pt>
                <c:pt idx="1">
                  <c:v> 01.05.2021</c:v>
                </c:pt>
                <c:pt idx="2">
                  <c:v>01.05.22</c:v>
                </c:pt>
              </c:strCache>
            </c:strRef>
          </c:cat>
          <c:val>
            <c:numRef>
              <c:f>Лист1!$B$5:$D$5</c:f>
              <c:numCache>
                <c:formatCode>General</c:formatCode>
                <c:ptCount val="3"/>
                <c:pt idx="0">
                  <c:v>369</c:v>
                </c:pt>
                <c:pt idx="1">
                  <c:v>342</c:v>
                </c:pt>
                <c:pt idx="2">
                  <c:v>289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662968"/>
        <c:axId val="144668472"/>
      </c:barChart>
      <c:catAx>
        <c:axId val="144662968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>
                <a:latin typeface="Bookman Old Style" panose="02050604050505020204" pitchFamily="18" charset="0"/>
              </a:defRPr>
            </a:pPr>
            <a:endParaRPr lang="ru-RU"/>
          </a:p>
        </c:txPr>
        <c:crossAx val="144668472"/>
        <c:crosses val="autoZero"/>
        <c:auto val="1"/>
        <c:lblAlgn val="ctr"/>
        <c:lblOffset val="100"/>
        <c:noMultiLvlLbl val="0"/>
      </c:catAx>
      <c:valAx>
        <c:axId val="144668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anose="02050604050505020204" pitchFamily="18" charset="0"/>
              </a:defRPr>
            </a:pPr>
            <a:endParaRPr lang="ru-RU"/>
          </a:p>
        </c:txPr>
        <c:crossAx val="144662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5.6503693321824644E-3"/>
          <c:w val="0.99947152840485665"/>
          <c:h val="0.12720310278914881"/>
        </c:manualLayout>
      </c:layout>
      <c:overlay val="0"/>
      <c:txPr>
        <a:bodyPr/>
        <a:lstStyle/>
        <a:p>
          <a:pPr>
            <a:defRPr>
              <a:latin typeface="Bookman Old Style" panose="020506040505050202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587571209894962"/>
          <c:y val="0"/>
          <c:w val="0.54622873582814413"/>
          <c:h val="1"/>
        </c:manualLayout>
      </c:layout>
      <c:pieChart>
        <c:varyColors val="1"/>
        <c:ser>
          <c:idx val="0"/>
          <c:order val="0"/>
          <c:spPr>
            <a:ln>
              <a:solidFill>
                <a:schemeClr val="bg1">
                  <a:lumMod val="85000"/>
                  <a:alpha val="73000"/>
                </a:schemeClr>
              </a:solidFill>
            </a:ln>
            <a:effectLst>
              <a:outerShdw blurRad="139700" dist="101600" sx="102000" sy="102000" algn="ctr" rotWithShape="0">
                <a:prstClr val="black">
                  <a:alpha val="40000"/>
                </a:prstClr>
              </a:outerShdw>
            </a:effectLst>
          </c:spPr>
          <c:explosion val="29"/>
          <c:dPt>
            <c:idx val="0"/>
            <c:bubble3D val="0"/>
            <c:explosion val="15"/>
            <c:spPr>
              <a:solidFill>
                <a:srgbClr val="E46C0A">
                  <a:alpha val="83137"/>
                </a:srgbClr>
              </a:solidFill>
              <a:ln>
                <a:solidFill>
                  <a:schemeClr val="bg1">
                    <a:lumMod val="85000"/>
                    <a:alpha val="73000"/>
                  </a:schemeClr>
                </a:solidFill>
              </a:ln>
              <a:effectLst>
                <a:outerShdw blurRad="139700" dist="101600" sx="102000" sy="102000" algn="ctr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2A-4FBD-9AD0-6A72114A726A}"/>
              </c:ext>
            </c:extLst>
          </c:dPt>
          <c:dPt>
            <c:idx val="1"/>
            <c:bubble3D val="0"/>
            <c:explosion val="9"/>
            <c:spPr>
              <a:solidFill>
                <a:srgbClr val="953735">
                  <a:alpha val="89020"/>
                </a:srgbClr>
              </a:solidFill>
              <a:ln>
                <a:solidFill>
                  <a:schemeClr val="bg1">
                    <a:lumMod val="85000"/>
                    <a:alpha val="73000"/>
                  </a:schemeClr>
                </a:solidFill>
              </a:ln>
              <a:effectLst>
                <a:outerShdw blurRad="139700" dist="101600" sx="102000" sy="102000" algn="ctr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2A-4FBD-9AD0-6A72114A726A}"/>
              </c:ext>
            </c:extLst>
          </c:dPt>
          <c:dLbls>
            <c:dLbl>
              <c:idx val="0"/>
              <c:layout>
                <c:manualLayout>
                  <c:x val="-3.0819958632059021E-2"/>
                  <c:y val="0.16341355768028995"/>
                </c:manualLayout>
              </c:layout>
              <c:tx>
                <c:rich>
                  <a:bodyPr/>
                  <a:lstStyle/>
                  <a:p>
                    <a:r>
                      <a:rPr lang="en-US" b="1" i="0" baseline="0" dirty="0"/>
                      <a:t>16%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E2A-4FBD-9AD0-6A72114A726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2169797632967767E-2"/>
                  <c:y val="-0.20690577740282465"/>
                </c:manualLayout>
              </c:layout>
              <c:tx>
                <c:rich>
                  <a:bodyPr/>
                  <a:lstStyle/>
                  <a:p>
                    <a:r>
                      <a:rPr lang="en-US" b="1" i="0" dirty="0"/>
                      <a:t>84%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E2A-4FBD-9AD0-6A72114A726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Численность!$H$23:$H$24</c:f>
              <c:strCache>
                <c:ptCount val="2"/>
                <c:pt idx="0">
                  <c:v>очно-заочная </c:v>
                </c:pt>
                <c:pt idx="1">
                  <c:v>заочная </c:v>
                </c:pt>
              </c:strCache>
            </c:strRef>
          </c:cat>
          <c:val>
            <c:numRef>
              <c:f>Численность!$I$23:$I$24</c:f>
              <c:numCache>
                <c:formatCode>General</c:formatCode>
                <c:ptCount val="2"/>
                <c:pt idx="0">
                  <c:v>226</c:v>
                </c:pt>
                <c:pt idx="1">
                  <c:v>1207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E2A-4FBD-9AD0-6A72114A726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'[Успеваемость ИСТЗ, ИБЗ, УЗ, КТЗ, РЗ ( в процентах).xlsx]Лист2'!$A$4</c:f>
              <c:strCache>
                <c:ptCount val="1"/>
                <c:pt idx="0">
                  <c:v>Имеют долги 1-15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b="1" smtClean="0"/>
                      <a:t>1</a:t>
                    </a:r>
                    <a:r>
                      <a:rPr lang="en-US" b="1" smtClean="0"/>
                      <a:t>0</a:t>
                    </a:r>
                    <a:r>
                      <a:rPr lang="en-US" b="1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'[Успеваемость ИСТЗ, ИБЗ, УЗ, КТЗ, РЗ ( в процентах).xlsx]Лист2'!$B$3:$E$3</c:f>
              <c:strCache>
                <c:ptCount val="4"/>
                <c:pt idx="0">
                  <c:v>I КУРС</c:v>
                </c:pt>
                <c:pt idx="1">
                  <c:v>II КУРС</c:v>
                </c:pt>
                <c:pt idx="2">
                  <c:v>III КУРС</c:v>
                </c:pt>
                <c:pt idx="3">
                  <c:v>IV КУРС</c:v>
                </c:pt>
              </c:strCache>
            </c:strRef>
          </c:cat>
          <c:val>
            <c:numRef>
              <c:f>'[Успеваемость ИСТЗ, ИБЗ, УЗ, КТЗ, РЗ ( в процентах).xlsx]Лист2'!$B$4:$E$4</c:f>
              <c:numCache>
                <c:formatCode>0%</c:formatCode>
                <c:ptCount val="4"/>
                <c:pt idx="0">
                  <c:v>0.2</c:v>
                </c:pt>
                <c:pt idx="1">
                  <c:v>0.3</c:v>
                </c:pt>
                <c:pt idx="2">
                  <c:v>0.43</c:v>
                </c:pt>
                <c:pt idx="3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06-4415-B124-A0DE958CEB8C}"/>
            </c:ext>
          </c:extLst>
        </c:ser>
        <c:ser>
          <c:idx val="1"/>
          <c:order val="1"/>
          <c:tx>
            <c:strRef>
              <c:f>'[Успеваемость ИСТЗ, ИБЗ, УЗ, КТЗ, РЗ ( в процентах).xlsx]Лист2'!$A$5</c:f>
              <c:strCache>
                <c:ptCount val="1"/>
                <c:pt idx="0">
                  <c:v>Учатся на "4" и "5"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b="1" smtClean="0"/>
                      <a:t>3</a:t>
                    </a:r>
                    <a:r>
                      <a:rPr lang="en-US" b="1" smtClean="0"/>
                      <a:t>5</a:t>
                    </a:r>
                    <a:r>
                      <a:rPr lang="en-US" b="1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'[Успеваемость ИСТЗ, ИБЗ, УЗ, КТЗ, РЗ ( в процентах).xlsx]Лист2'!$B$3:$E$3</c:f>
              <c:strCache>
                <c:ptCount val="4"/>
                <c:pt idx="0">
                  <c:v>I КУРС</c:v>
                </c:pt>
                <c:pt idx="1">
                  <c:v>II КУРС</c:v>
                </c:pt>
                <c:pt idx="2">
                  <c:v>III КУРС</c:v>
                </c:pt>
                <c:pt idx="3">
                  <c:v>IV КУРС</c:v>
                </c:pt>
              </c:strCache>
            </c:strRef>
          </c:cat>
          <c:val>
            <c:numRef>
              <c:f>'[Успеваемость ИСТЗ, ИБЗ, УЗ, КТЗ, РЗ ( в процентах).xlsx]Лист2'!$B$5:$E$5</c:f>
              <c:numCache>
                <c:formatCode>0%</c:formatCode>
                <c:ptCount val="4"/>
                <c:pt idx="0">
                  <c:v>0.25</c:v>
                </c:pt>
                <c:pt idx="1">
                  <c:v>0.23</c:v>
                </c:pt>
                <c:pt idx="2">
                  <c:v>0.17</c:v>
                </c:pt>
                <c:pt idx="3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406-4415-B124-A0DE958CEB8C}"/>
            </c:ext>
          </c:extLst>
        </c:ser>
        <c:ser>
          <c:idx val="2"/>
          <c:order val="2"/>
          <c:tx>
            <c:strRef>
              <c:f>'[Успеваемость ИСТЗ, ИБЗ, УЗ, КТЗ, РЗ ( в процентах).xlsx]Лист2'!$A$6</c:f>
              <c:strCache>
                <c:ptCount val="1"/>
                <c:pt idx="0">
                  <c:v>Учатся удовлетворительно </c:v>
                </c:pt>
              </c:strCache>
            </c:strRef>
          </c:tx>
          <c:spPr>
            <a:solidFill>
              <a:srgbClr val="E46C0A">
                <a:alpha val="77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'[Успеваемость ИСТЗ, ИБЗ, УЗ, КТЗ, РЗ ( в процентах).xlsx]Лист2'!$B$3:$E$3</c:f>
              <c:strCache>
                <c:ptCount val="4"/>
                <c:pt idx="0">
                  <c:v>I КУРС</c:v>
                </c:pt>
                <c:pt idx="1">
                  <c:v>II КУРС</c:v>
                </c:pt>
                <c:pt idx="2">
                  <c:v>III КУРС</c:v>
                </c:pt>
                <c:pt idx="3">
                  <c:v>IV КУРС</c:v>
                </c:pt>
              </c:strCache>
            </c:strRef>
          </c:cat>
          <c:val>
            <c:numRef>
              <c:f>'[Успеваемость ИСТЗ, ИБЗ, УЗ, КТЗ, РЗ ( в процентах).xlsx]Лист2'!$B$6:$E$6</c:f>
              <c:numCache>
                <c:formatCode>0%</c:formatCode>
                <c:ptCount val="4"/>
                <c:pt idx="0">
                  <c:v>0.55000000000000004</c:v>
                </c:pt>
                <c:pt idx="1">
                  <c:v>0.47</c:v>
                </c:pt>
                <c:pt idx="2">
                  <c:v>0.45</c:v>
                </c:pt>
                <c:pt idx="3">
                  <c:v>0.47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406-4415-B124-A0DE958CEB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404560"/>
        <c:axId val="145404952"/>
      </c:barChart>
      <c:catAx>
        <c:axId val="145404560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1600">
                <a:latin typeface="Bookman Old Style" panose="02050604050505020204" pitchFamily="18" charset="0"/>
              </a:defRPr>
            </a:pPr>
            <a:endParaRPr lang="ru-RU"/>
          </a:p>
        </c:txPr>
        <c:crossAx val="145404952"/>
        <c:crosses val="autoZero"/>
        <c:auto val="1"/>
        <c:lblAlgn val="ctr"/>
        <c:lblOffset val="100"/>
        <c:noMultiLvlLbl val="0"/>
      </c:catAx>
      <c:valAx>
        <c:axId val="145404952"/>
        <c:scaling>
          <c:orientation val="minMax"/>
        </c:scaling>
        <c:delete val="1"/>
        <c:axPos val="l"/>
        <c:majorGridlines/>
        <c:numFmt formatCode="0%" sourceLinked="1"/>
        <c:majorTickMark val="none"/>
        <c:minorTickMark val="none"/>
        <c:tickLblPos val="nextTo"/>
        <c:crossAx val="1454045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307575414187092E-2"/>
          <c:y val="1.4181451108609815E-2"/>
          <c:w val="0.96260508497984176"/>
          <c:h val="5.9880339818834755E-2"/>
        </c:manualLayout>
      </c:layout>
      <c:overlay val="0"/>
      <c:txPr>
        <a:bodyPr/>
        <a:lstStyle/>
        <a:p>
          <a:pPr>
            <a:defRPr sz="1800">
              <a:latin typeface="Bookman Old Style" panose="020506040505050202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170844269466319"/>
          <c:y val="0.15871813939924173"/>
          <c:w val="0.74345457471756216"/>
          <c:h val="0.83676380712239373"/>
        </c:manualLayout>
      </c:layout>
      <c:pieChart>
        <c:varyColors val="1"/>
        <c:ser>
          <c:idx val="0"/>
          <c:order val="0"/>
          <c:spPr>
            <a:ln w="50800">
              <a:solidFill>
                <a:schemeClr val="bg1">
                  <a:lumMod val="75000"/>
                  <a:alpha val="80000"/>
                </a:schemeClr>
              </a:solidFill>
            </a:ln>
            <a:effectLst>
              <a:outerShdw blurRad="419100" dist="50800" dir="6660000" sx="116000" sy="116000" algn="t" rotWithShape="0">
                <a:schemeClr val="tx1">
                  <a:lumMod val="75000"/>
                  <a:lumOff val="25000"/>
                  <a:alpha val="65000"/>
                </a:schemeClr>
              </a:outerShdw>
            </a:effectLst>
          </c:spPr>
          <c:dPt>
            <c:idx val="0"/>
            <c:bubble3D val="0"/>
            <c:spPr>
              <a:blipFill dpi="0" rotWithShape="1">
                <a:blip xmlns:r="http://schemas.openxmlformats.org/officeDocument/2006/relationships" r:embed="rId1">
                  <a:alphaModFix amt="51000"/>
                </a:blip>
                <a:srcRect/>
                <a:tile tx="25400" ty="939800" sx="90000" sy="100000" flip="none" algn="tl"/>
              </a:blipFill>
              <a:ln w="50800">
                <a:solidFill>
                  <a:schemeClr val="bg1">
                    <a:lumMod val="75000"/>
                    <a:alpha val="80000"/>
                  </a:schemeClr>
                </a:solidFill>
              </a:ln>
              <a:effectLst>
                <a:outerShdw blurRad="419100" dist="50800" dir="6660000" sx="116000" sy="116000" algn="t" rotWithShape="0">
                  <a:schemeClr val="tx1">
                    <a:lumMod val="75000"/>
                    <a:lumOff val="25000"/>
                    <a:alpha val="65000"/>
                  </a:scheme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BB-4388-981D-5693ABA26B5B}"/>
              </c:ext>
            </c:extLst>
          </c:dPt>
          <c:dPt>
            <c:idx val="1"/>
            <c:bubble3D val="0"/>
            <c:explosion val="240"/>
            <c:spPr>
              <a:blipFill dpi="0" rotWithShape="1">
                <a:blip xmlns:r="http://schemas.openxmlformats.org/officeDocument/2006/relationships" r:embed="rId2">
                  <a:alphaModFix amt="39000"/>
                </a:blip>
                <a:srcRect/>
                <a:stretch>
                  <a:fillRect/>
                </a:stretch>
              </a:blipFill>
              <a:ln w="50800">
                <a:solidFill>
                  <a:schemeClr val="bg1">
                    <a:lumMod val="75000"/>
                    <a:alpha val="80000"/>
                  </a:schemeClr>
                </a:solidFill>
              </a:ln>
              <a:effectLst>
                <a:outerShdw blurRad="419100" dist="50800" dir="6660000" sx="116000" sy="116000" algn="t" rotWithShape="0">
                  <a:schemeClr val="tx1">
                    <a:lumMod val="75000"/>
                    <a:lumOff val="25000"/>
                    <a:alpha val="65000"/>
                  </a:scheme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BB-4388-981D-5693ABA26B5B}"/>
              </c:ext>
            </c:extLst>
          </c:dPt>
          <c:dPt>
            <c:idx val="2"/>
            <c:bubble3D val="0"/>
            <c:explosion val="10"/>
            <c:spPr>
              <a:blipFill dpi="0" rotWithShape="1">
                <a:blip xmlns:r="http://schemas.openxmlformats.org/officeDocument/2006/relationships" r:embed="rId3">
                  <a:alphaModFix amt="62000"/>
                </a:blip>
                <a:srcRect/>
                <a:stretch>
                  <a:fillRect l="1000"/>
                </a:stretch>
              </a:blipFill>
              <a:ln w="50800">
                <a:solidFill>
                  <a:schemeClr val="bg1">
                    <a:lumMod val="75000"/>
                    <a:alpha val="80000"/>
                  </a:schemeClr>
                </a:solidFill>
              </a:ln>
              <a:effectLst>
                <a:outerShdw blurRad="419100" dist="50800" dir="6660000" sx="116000" sy="116000" algn="t" rotWithShape="0">
                  <a:schemeClr val="tx1">
                    <a:lumMod val="75000"/>
                    <a:lumOff val="25000"/>
                    <a:alpha val="65000"/>
                  </a:scheme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FBB-4388-981D-5693ABA26B5B}"/>
              </c:ext>
            </c:extLst>
          </c:dPt>
          <c:dPt>
            <c:idx val="3"/>
            <c:bubble3D val="0"/>
            <c:explosion val="17"/>
            <c:spPr>
              <a:blipFill dpi="0" rotWithShape="1">
                <a:blip xmlns:r="http://schemas.openxmlformats.org/officeDocument/2006/relationships" r:embed="rId4">
                  <a:alphaModFix amt="47000"/>
                </a:blip>
                <a:srcRect/>
                <a:stretch>
                  <a:fillRect/>
                </a:stretch>
              </a:blipFill>
              <a:ln w="50800">
                <a:noFill/>
              </a:ln>
              <a:effectLst>
                <a:outerShdw blurRad="419100" dist="50800" dir="6660000" sx="116000" sy="116000" algn="t" rotWithShape="0">
                  <a:schemeClr val="tx1">
                    <a:lumMod val="75000"/>
                    <a:lumOff val="25000"/>
                    <a:alpha val="65000"/>
                  </a:scheme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FBB-4388-981D-5693ABA26B5B}"/>
              </c:ext>
            </c:extLst>
          </c:dPt>
          <c:dPt>
            <c:idx val="4"/>
            <c:bubble3D val="0"/>
            <c:spPr>
              <a:blipFill dpi="0" rotWithShape="1">
                <a:blip xmlns:r="http://schemas.openxmlformats.org/officeDocument/2006/relationships" r:embed="rId5">
                  <a:alphaModFix amt="57000"/>
                </a:blip>
                <a:srcRect/>
                <a:stretch>
                  <a:fillRect/>
                </a:stretch>
              </a:blipFill>
              <a:ln w="50800">
                <a:solidFill>
                  <a:schemeClr val="bg1">
                    <a:lumMod val="75000"/>
                    <a:alpha val="80000"/>
                  </a:schemeClr>
                </a:solidFill>
              </a:ln>
              <a:effectLst>
                <a:outerShdw blurRad="419100" dist="50800" dir="6660000" sx="116000" sy="116000" algn="t" rotWithShape="0">
                  <a:schemeClr val="tx1">
                    <a:lumMod val="75000"/>
                    <a:lumOff val="25000"/>
                    <a:alpha val="65000"/>
                  </a:scheme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FBB-4388-981D-5693ABA26B5B}"/>
              </c:ext>
            </c:extLst>
          </c:dPt>
          <c:dPt>
            <c:idx val="5"/>
            <c:bubble3D val="0"/>
            <c:explosion val="64"/>
            <c:spPr>
              <a:blipFill dpi="0" rotWithShape="1">
                <a:blip xmlns:r="http://schemas.openxmlformats.org/officeDocument/2006/relationships" r:embed="rId6">
                  <a:alphaModFix amt="62000"/>
                </a:blip>
                <a:srcRect/>
                <a:stretch>
                  <a:fillRect/>
                </a:stretch>
              </a:blipFill>
              <a:ln w="50800">
                <a:solidFill>
                  <a:schemeClr val="bg1">
                    <a:lumMod val="75000"/>
                    <a:alpha val="80000"/>
                  </a:schemeClr>
                </a:solidFill>
              </a:ln>
              <a:effectLst>
                <a:outerShdw blurRad="419100" dist="50800" dir="6660000" sx="116000" sy="116000" algn="t" rotWithShape="0">
                  <a:schemeClr val="tx1">
                    <a:lumMod val="75000"/>
                    <a:lumOff val="25000"/>
                    <a:alpha val="65000"/>
                  </a:scheme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FBB-4388-981D-5693ABA26B5B}"/>
              </c:ext>
            </c:extLst>
          </c:dPt>
          <c:dPt>
            <c:idx val="6"/>
            <c:bubble3D val="0"/>
            <c:explosion val="36"/>
            <c:spPr>
              <a:blipFill dpi="0" rotWithShape="1">
                <a:blip xmlns:r="http://schemas.openxmlformats.org/officeDocument/2006/relationships" r:embed="rId7">
                  <a:alphaModFix amt="50000"/>
                </a:blip>
                <a:srcRect/>
                <a:stretch>
                  <a:fillRect/>
                </a:stretch>
              </a:blipFill>
              <a:ln w="50800">
                <a:solidFill>
                  <a:schemeClr val="bg1">
                    <a:lumMod val="75000"/>
                    <a:alpha val="80000"/>
                  </a:schemeClr>
                </a:solidFill>
              </a:ln>
              <a:effectLst>
                <a:outerShdw blurRad="419100" dist="50800" dir="6660000" sx="116000" sy="116000" algn="t" rotWithShape="0">
                  <a:schemeClr val="tx1">
                    <a:lumMod val="75000"/>
                    <a:lumOff val="25000"/>
                    <a:alpha val="65000"/>
                  </a:scheme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FBB-4388-981D-5693ABA26B5B}"/>
              </c:ext>
            </c:extLst>
          </c:dPt>
          <c:dLbls>
            <c:dLbl>
              <c:idx val="0"/>
              <c:layout>
                <c:manualLayout>
                  <c:x val="5.1740282637043514E-2"/>
                  <c:y val="0.1610558178485731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Узбекистан 77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3666033260238591E-2"/>
                  <c:y val="2.1744846840657618E-2"/>
                </c:manualLayout>
              </c:layout>
              <c:tx>
                <c:rich>
                  <a:bodyPr/>
                  <a:lstStyle/>
                  <a:p>
                    <a:r>
                      <a:rPr lang="ru-RU" sz="1200" cap="all" baseline="0" dirty="0"/>
                      <a:t>Молдова 4 </a:t>
                    </a:r>
                    <a:endParaRPr lang="ru-RU" sz="160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1240048538806361E-2"/>
                  <c:y val="4.4094740154400465E-2"/>
                </c:manualLayout>
              </c:layout>
              <c:tx>
                <c:rich>
                  <a:bodyPr/>
                  <a:lstStyle/>
                  <a:p>
                    <a:pPr marL="0" indent="0">
                      <a:defRPr sz="1050" cap="all" baseline="0">
                        <a:latin typeface="Bookman Old Style" panose="02050604050505020204" pitchFamily="18" charset="0"/>
                      </a:defRPr>
                    </a:pPr>
                    <a:r>
                      <a:rPr lang="ru-RU" sz="1200" kern="0" cap="all" baseline="0" dirty="0"/>
                      <a:t>Украина</a:t>
                    </a:r>
                    <a:r>
                      <a:rPr lang="ru-RU" sz="1100" kern="1200" cap="all" baseline="0" dirty="0"/>
                      <a:t> </a:t>
                    </a:r>
                    <a:r>
                      <a:rPr lang="ru-RU" sz="1100" cap="all" baseline="0" dirty="0"/>
                      <a:t>11</a:t>
                    </a:r>
                    <a:endParaRPr lang="ru-RU" sz="1100" dirty="0"/>
                  </a:p>
                </c:rich>
              </c:tx>
              <c:spPr>
                <a:solidFill>
                  <a:schemeClr val="bg1">
                    <a:alpha val="76000"/>
                  </a:schemeClr>
                </a:solidFill>
                <a:ln w="38100">
                  <a:solidFill>
                    <a:schemeClr val="bg1">
                      <a:lumMod val="75000"/>
                      <a:alpha val="70000"/>
                    </a:schemeClr>
                  </a:solidFill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752068020169029E-2"/>
                  <c:y val="-0.51573418573688734"/>
                </c:manualLayout>
              </c:layout>
              <c:tx>
                <c:rich>
                  <a:bodyPr/>
                  <a:lstStyle/>
                  <a:p>
                    <a:r>
                      <a:rPr lang="ru-RU" sz="1200" cap="all" baseline="0" dirty="0"/>
                      <a:t>Туркмения </a:t>
                    </a:r>
                    <a:r>
                      <a:rPr lang="ru-RU" sz="1200" cap="all" baseline="0" dirty="0" smtClean="0"/>
                      <a:t>180</a:t>
                    </a:r>
                    <a:endParaRPr lang="ru-RU" sz="140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023111028404529"/>
                  <c:y val="-1.9585578425055098E-2"/>
                </c:manualLayout>
              </c:layout>
              <c:tx>
                <c:rich>
                  <a:bodyPr/>
                  <a:lstStyle/>
                  <a:p>
                    <a:r>
                      <a:rPr lang="ru-RU" sz="1200" cap="all" baseline="0" dirty="0"/>
                      <a:t>Армения4</a:t>
                    </a:r>
                    <a:endParaRPr lang="ru-RU" sz="120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3885084284509836E-2"/>
                  <c:y val="-9.3720303986881727E-3"/>
                </c:manualLayout>
              </c:layout>
              <c:tx>
                <c:rich>
                  <a:bodyPr/>
                  <a:lstStyle/>
                  <a:p>
                    <a:r>
                      <a:rPr lang="ru-RU" sz="1200" cap="all" baseline="0" dirty="0"/>
                      <a:t>Таджикистан 3</a:t>
                    </a:r>
                    <a:endParaRPr lang="ru-RU" sz="140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8.3448248744008094E-2"/>
                  <c:y val="-5.2451621355304102E-2"/>
                </c:manualLayout>
              </c:layout>
              <c:tx>
                <c:rich>
                  <a:bodyPr/>
                  <a:lstStyle/>
                  <a:p>
                    <a:r>
                      <a:rPr lang="ru-RU" sz="1200" cap="all" baseline="0" dirty="0"/>
                      <a:t>Азербайджан 10</a:t>
                    </a:r>
                    <a:endParaRPr lang="ru-RU" sz="110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>
                  <a:alpha val="76000"/>
                </a:schemeClr>
              </a:solidFill>
              <a:ln w="38100">
                <a:solidFill>
                  <a:schemeClr val="bg1">
                    <a:lumMod val="75000"/>
                    <a:alpha val="70000"/>
                  </a:schemeClr>
                </a:solidFill>
              </a:ln>
            </c:spPr>
            <c:txPr>
              <a:bodyPr/>
              <a:lstStyle/>
              <a:p>
                <a:pPr>
                  <a:defRPr sz="1200" cap="all" baseline="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Страны!$B$40:$B$46</c:f>
              <c:strCache>
                <c:ptCount val="7"/>
                <c:pt idx="0">
                  <c:v>Узбекистан</c:v>
                </c:pt>
                <c:pt idx="1">
                  <c:v>Молдова </c:v>
                </c:pt>
                <c:pt idx="2">
                  <c:v>Украина</c:v>
                </c:pt>
                <c:pt idx="3">
                  <c:v>Туркмения</c:v>
                </c:pt>
                <c:pt idx="4">
                  <c:v>Армения</c:v>
                </c:pt>
                <c:pt idx="5">
                  <c:v>Таджикистан</c:v>
                </c:pt>
                <c:pt idx="6">
                  <c:v>Азербайджан</c:v>
                </c:pt>
              </c:strCache>
            </c:strRef>
          </c:cat>
          <c:val>
            <c:numRef>
              <c:f>Страны!$C$40:$C$46</c:f>
              <c:numCache>
                <c:formatCode>General</c:formatCode>
                <c:ptCount val="7"/>
                <c:pt idx="0">
                  <c:v>87</c:v>
                </c:pt>
                <c:pt idx="1">
                  <c:v>4</c:v>
                </c:pt>
                <c:pt idx="2">
                  <c:v>11</c:v>
                </c:pt>
                <c:pt idx="3">
                  <c:v>224</c:v>
                </c:pt>
                <c:pt idx="4">
                  <c:v>4</c:v>
                </c:pt>
                <c:pt idx="5">
                  <c:v>3</c:v>
                </c:pt>
                <c:pt idx="6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FBB-4388-981D-5693ABA26B5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251"/>
      </c:pieChart>
    </c:plotArea>
    <c:plotVisOnly val="1"/>
    <c:dispBlanksAs val="gap"/>
    <c:showDLblsOverMax val="0"/>
  </c:chart>
  <c:spPr>
    <a:noFill/>
    <a:ln>
      <a:noFill/>
    </a:ln>
  </c:spPr>
  <c:externalData r:id="rId8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754323412876054E-2"/>
          <c:y val="4.1772918010829857E-2"/>
          <c:w val="0.90524567658712396"/>
          <c:h val="0.8380583546913638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7C5A54">
                <a:alpha val="93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Лист2!$A$2:$A$5</c:f>
              <c:strCache>
                <c:ptCount val="4"/>
                <c:pt idx="0">
                  <c:v>ОТЧИСЛЕН ПО СОБСТВЕННОМУ ЖЕЛАНИЮ</c:v>
                </c:pt>
                <c:pt idx="1">
                  <c:v>ОТЧИСЛЕНЫ ЗА АКАДЕМИЧЕСКИЕ ДОЛГИ</c:v>
                </c:pt>
                <c:pt idx="2">
                  <c:v>ОТЧИСЛЕНЫ ЗА НЕОПЛАТУ</c:v>
                </c:pt>
                <c:pt idx="3">
                  <c:v>ОТЧИСЛЕНЫ-ВЫПУСК</c:v>
                </c:pt>
              </c:strCache>
            </c:strRef>
          </c:cat>
          <c:val>
            <c:numRef>
              <c:f>Лист2!$B$2:$B$5</c:f>
              <c:numCache>
                <c:formatCode>General</c:formatCode>
                <c:ptCount val="4"/>
                <c:pt idx="0">
                  <c:v>43</c:v>
                </c:pt>
                <c:pt idx="1">
                  <c:v>32</c:v>
                </c:pt>
                <c:pt idx="2">
                  <c:v>55</c:v>
                </c:pt>
                <c:pt idx="3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75000"/>
                <a:alpha val="87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Лист2!$A$2:$A$5</c:f>
              <c:strCache>
                <c:ptCount val="4"/>
                <c:pt idx="0">
                  <c:v>ОТЧИСЛЕН ПО СОБСТВЕННОМУ ЖЕЛАНИЮ</c:v>
                </c:pt>
                <c:pt idx="1">
                  <c:v>ОТЧИСЛЕНЫ ЗА АКАДЕМИЧЕСКИЕ ДОЛГИ</c:v>
                </c:pt>
                <c:pt idx="2">
                  <c:v>ОТЧИСЛЕНЫ ЗА НЕОПЛАТУ</c:v>
                </c:pt>
                <c:pt idx="3">
                  <c:v>ОТЧИСЛЕНЫ-ВЫПУСК</c:v>
                </c:pt>
              </c:strCache>
            </c:strRef>
          </c:cat>
          <c:val>
            <c:numRef>
              <c:f>Лист2!$C$2:$C$5</c:f>
              <c:numCache>
                <c:formatCode>General</c:formatCode>
                <c:ptCount val="4"/>
                <c:pt idx="0">
                  <c:v>20</c:v>
                </c:pt>
                <c:pt idx="1">
                  <c:v>19</c:v>
                </c:pt>
                <c:pt idx="2">
                  <c:v>33</c:v>
                </c:pt>
                <c:pt idx="3">
                  <c:v>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44829312"/>
        <c:axId val="143483104"/>
        <c:axId val="0"/>
      </c:bar3DChart>
      <c:catAx>
        <c:axId val="144829312"/>
        <c:scaling>
          <c:orientation val="minMax"/>
        </c:scaling>
        <c:delete val="0"/>
        <c:axPos val="b"/>
        <c:maj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3483104"/>
        <c:crosses val="autoZero"/>
        <c:auto val="1"/>
        <c:lblAlgn val="ctr"/>
        <c:lblOffset val="100"/>
        <c:noMultiLvlLbl val="0"/>
      </c:catAx>
      <c:valAx>
        <c:axId val="143483104"/>
        <c:scaling>
          <c:orientation val="minMax"/>
        </c:scaling>
        <c:delete val="1"/>
        <c:axPos val="l"/>
        <c:majorGridlines/>
        <c:numFmt formatCode="0%" sourceLinked="1"/>
        <c:majorTickMark val="none"/>
        <c:minorTickMark val="none"/>
        <c:tickLblPos val="nextTo"/>
        <c:crossAx val="14482931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"/>
          <c:y val="0.39199765980904244"/>
          <c:w val="0.15738686535669583"/>
          <c:h val="0.16757072151512081"/>
        </c:manualLayout>
      </c:layout>
      <c:overlay val="0"/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496882914994638E-2"/>
          <c:y val="6.4241588841185429E-2"/>
          <c:w val="0.24169480493816731"/>
          <c:h val="0.93575841115881453"/>
        </c:manualLayout>
      </c:layout>
      <c:pieChart>
        <c:varyColors val="1"/>
        <c:ser>
          <c:idx val="0"/>
          <c:order val="0"/>
          <c:spPr>
            <a:effectLst>
              <a:outerShdw blurRad="139700" dist="101600" sx="102000" sy="102000" algn="l" rotWithShape="0">
                <a:prstClr val="black">
                  <a:alpha val="40000"/>
                </a:prstClr>
              </a:outerShdw>
            </a:effectLst>
          </c:spPr>
          <c:explosion val="9"/>
          <c:dPt>
            <c:idx val="0"/>
            <c:bubble3D val="0"/>
            <c:spPr>
              <a:solidFill>
                <a:schemeClr val="accent6">
                  <a:lumMod val="75000"/>
                  <a:alpha val="83000"/>
                </a:schemeClr>
              </a:solidFill>
              <a:effectLst>
                <a:outerShdw blurRad="139700" dist="101600" sx="102000" sy="102000" algn="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>
                  <a:lumMod val="75000"/>
                  <a:alpha val="89000"/>
                </a:schemeClr>
              </a:solidFill>
              <a:effectLst>
                <a:outerShdw blurRad="139700" dist="101600" sx="102000" sy="102000" algn="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6.5453940100186153E-2"/>
                  <c:y val="0.25690944844549268"/>
                </c:manualLayout>
              </c:layout>
              <c:tx>
                <c:rich>
                  <a:bodyPr/>
                  <a:lstStyle/>
                  <a:p>
                    <a:r>
                      <a:rPr lang="en-US" sz="2800" b="1" dirty="0" smtClean="0"/>
                      <a:t>313</a:t>
                    </a:r>
                    <a:endParaRPr lang="en-US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8772722427714863E-2"/>
                  <c:y val="-0.12925921944783436"/>
                </c:manualLayout>
              </c:layout>
              <c:tx>
                <c:rich>
                  <a:bodyPr/>
                  <a:lstStyle/>
                  <a:p>
                    <a:r>
                      <a:rPr lang="en-US" sz="2800" b="1" dirty="0" smtClean="0">
                        <a:latin typeface="Bookman Old Style" panose="02050604050505020204" pitchFamily="18" charset="0"/>
                      </a:rPr>
                      <a:t>1053</a:t>
                    </a:r>
                    <a:endParaRPr lang="en-US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Лист3!$A$2:$A$3</c:f>
              <c:strCache>
                <c:ptCount val="2"/>
                <c:pt idx="0">
                  <c:v>Бюджетное финансирование</c:v>
                </c:pt>
                <c:pt idx="1">
                  <c:v>Полное возмещение затрат</c:v>
                </c:pt>
              </c:strCache>
            </c:strRef>
          </c:cat>
          <c:val>
            <c:numRef>
              <c:f>Лист3!$B$2:$B$3</c:f>
              <c:numCache>
                <c:formatCode>General</c:formatCode>
                <c:ptCount val="2"/>
                <c:pt idx="0">
                  <c:v>313</c:v>
                </c:pt>
                <c:pt idx="1">
                  <c:v>1053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28956222101030377"/>
          <c:y val="0.27638763307261532"/>
          <c:w val="0.41584164452568578"/>
          <c:h val="0.54894058285331293"/>
        </c:manualLayout>
      </c:layout>
      <c:overlay val="0"/>
      <c:txPr>
        <a:bodyPr/>
        <a:lstStyle/>
        <a:p>
          <a:pPr>
            <a:defRPr sz="1800">
              <a:latin typeface="Bookman Old Style" panose="020506040505050202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086573615686104E-2"/>
          <c:y val="0"/>
          <c:w val="0.2589853621610354"/>
          <c:h val="0.82614112428944941"/>
        </c:manualLayout>
      </c:layout>
      <c:pieChart>
        <c:varyColors val="1"/>
        <c:ser>
          <c:idx val="0"/>
          <c:order val="0"/>
          <c:spPr>
            <a:solidFill>
              <a:schemeClr val="accent6">
                <a:lumMod val="75000"/>
              </a:schemeClr>
            </a:solidFill>
            <a:effectLst>
              <a:outerShdw blurRad="139700" dist="101600" sx="102000" sy="102000" algn="tl" rotWithShape="0">
                <a:prstClr val="black">
                  <a:alpha val="40000"/>
                </a:prstClr>
              </a:outerShdw>
            </a:effectLst>
          </c:spPr>
          <c:explosion val="18"/>
          <c:dPt>
            <c:idx val="0"/>
            <c:bubble3D val="0"/>
            <c:explosion val="0"/>
            <c:spPr>
              <a:solidFill>
                <a:srgbClr val="E46C0A">
                  <a:alpha val="83137"/>
                </a:srgbClr>
              </a:solidFill>
              <a:effectLst>
                <a:outerShdw blurRad="139700" dist="101600" sx="102000" sy="102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explosion val="23"/>
            <c:spPr>
              <a:solidFill>
                <a:srgbClr val="953735">
                  <a:alpha val="89020"/>
                </a:srgbClr>
              </a:solidFill>
              <a:effectLst>
                <a:outerShdw blurRad="139700" dist="101600" sx="102000" sy="102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2.4498152785358322E-2"/>
                  <c:y val="7.3334180237252078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latin typeface="Bookman Old Style" panose="020506040505050202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7535374091820422E-2"/>
                  <c:y val="-0.2393245486299579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latin typeface="Bookman Old Style" panose="020506040505050202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Лист3!$A$7:$A$8</c:f>
              <c:strCache>
                <c:ptCount val="2"/>
                <c:pt idx="0">
                  <c:v>Иностранные граждане </c:v>
                </c:pt>
                <c:pt idx="1">
                  <c:v>Граждане РФ</c:v>
                </c:pt>
              </c:strCache>
            </c:strRef>
          </c:cat>
          <c:val>
            <c:numRef>
              <c:f>Лист3!$B$7:$B$8</c:f>
              <c:numCache>
                <c:formatCode>General</c:formatCode>
                <c:ptCount val="2"/>
                <c:pt idx="0">
                  <c:v>289</c:v>
                </c:pt>
                <c:pt idx="1">
                  <c:v>1366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29178618936212813"/>
          <c:y val="0.15854706283572129"/>
          <c:w val="0.38636237222403552"/>
          <c:h val="0.54068165966571091"/>
        </c:manualLayout>
      </c:layout>
      <c:overlay val="0"/>
      <c:txPr>
        <a:bodyPr/>
        <a:lstStyle/>
        <a:p>
          <a:pPr>
            <a:defRPr sz="1800">
              <a:latin typeface="Bookman Old Style" panose="020506040505050202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631040995444944"/>
          <c:y val="5.2264751502749274E-3"/>
          <c:w val="0.51510215796128478"/>
          <c:h val="0.95332399903066856"/>
        </c:manualLayout>
      </c:layout>
      <c:pieChart>
        <c:varyColors val="1"/>
        <c:ser>
          <c:idx val="0"/>
          <c:order val="0"/>
          <c:explosion val="12"/>
          <c:dPt>
            <c:idx val="0"/>
            <c:bubble3D val="0"/>
            <c:spPr>
              <a:solidFill>
                <a:srgbClr val="E46C0A">
                  <a:alpha val="82745"/>
                </a:srgbClr>
              </a:solidFill>
              <a:ln w="19050">
                <a:noFill/>
              </a:ln>
              <a:effectLst>
                <a:outerShdw blurRad="139700" dist="101600" sx="102000" sy="102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A2A-4226-831E-3731D07A8AAC}"/>
              </c:ext>
            </c:extLst>
          </c:dPt>
          <c:dPt>
            <c:idx val="1"/>
            <c:bubble3D val="0"/>
            <c:spPr>
              <a:solidFill>
                <a:srgbClr val="953735">
                  <a:alpha val="89020"/>
                </a:srgbClr>
              </a:solidFill>
              <a:ln w="19050">
                <a:noFill/>
              </a:ln>
              <a:effectLst>
                <a:outerShdw blurRad="139700" dist="101600" sx="102000" sy="102000" algn="ctr" rotWithShape="0">
                  <a:srgbClr val="000000">
                    <a:alpha val="4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A2A-4226-831E-3731D07A8AAC}"/>
              </c:ext>
            </c:extLst>
          </c:dPt>
          <c:dLbls>
            <c:dLbl>
              <c:idx val="0"/>
              <c:layout>
                <c:manualLayout>
                  <c:x val="-9.7085773538389916E-2"/>
                  <c:y val="0.20709015353459204"/>
                </c:manualLayout>
              </c:layout>
              <c:tx>
                <c:rich>
                  <a:bodyPr rot="0" spcFirstLastPara="1" vertOverflow="ellipsis" vert="horz" wrap="square" lIns="38100" tIns="19050" rIns="38100" bIns="19050" anchor="t" anchorCtr="0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defRPr>
                    </a:pPr>
                    <a:r>
                      <a:rPr lang="en-US" sz="2000" b="1" dirty="0"/>
                      <a:t>285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A2A-4226-831E-3731D07A8A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8839330903268245"/>
                  <c:y val="-0.17782580918368096"/>
                </c:manualLayout>
              </c:layout>
              <c:tx>
                <c:rich>
                  <a:bodyPr rot="0" spcFirstLastPara="1" vertOverflow="ellipsis" vert="horz" wrap="square" lIns="38100" tIns="19050" rIns="38100" bIns="19050" anchor="t" anchorCtr="0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defRPr>
                    </a:pPr>
                    <a:r>
                      <a:rPr lang="en-US" sz="2000" b="1" dirty="0"/>
                      <a:t>1148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Численность!$A$23:$A$24</c:f>
              <c:strCache>
                <c:ptCount val="2"/>
                <c:pt idx="0">
                  <c:v>Бюджетное финансирование</c:v>
                </c:pt>
                <c:pt idx="1">
                  <c:v>Полное возмещение затрат</c:v>
                </c:pt>
              </c:strCache>
            </c:strRef>
          </c:cat>
          <c:val>
            <c:numRef>
              <c:f>Численность!$B$23:$B$24</c:f>
              <c:numCache>
                <c:formatCode>General</c:formatCode>
                <c:ptCount val="2"/>
                <c:pt idx="0">
                  <c:v>285</c:v>
                </c:pt>
                <c:pt idx="1">
                  <c:v>1148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A2A-4226-831E-3731D07A8AA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73118475051594"/>
          <c:y val="0.1160102444530384"/>
          <c:w val="0.41719017752236282"/>
          <c:h val="0.79954963764945375"/>
        </c:manualLayout>
      </c:layout>
      <c:pieChart>
        <c:varyColors val="1"/>
        <c:ser>
          <c:idx val="0"/>
          <c:order val="0"/>
          <c:spPr>
            <a:solidFill>
              <a:srgbClr val="E46C0A"/>
            </a:solidFill>
            <a:effectLst>
              <a:outerShdw blurRad="139700" dist="101600" sx="102000" sy="102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explosion val="18"/>
            <c:spPr>
              <a:solidFill>
                <a:srgbClr val="E46C0A">
                  <a:alpha val="83137"/>
                </a:srgbClr>
              </a:solidFill>
              <a:ln w="19050">
                <a:noFill/>
              </a:ln>
              <a:effectLst>
                <a:outerShdw blurRad="139700" dist="101600" sx="102000" sy="102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BCD-4010-BFF5-729CE821B81E}"/>
              </c:ext>
            </c:extLst>
          </c:dPt>
          <c:dPt>
            <c:idx val="1"/>
            <c:bubble3D val="0"/>
            <c:spPr>
              <a:solidFill>
                <a:srgbClr val="953735">
                  <a:alpha val="89020"/>
                </a:srgbClr>
              </a:solidFill>
              <a:ln w="19050">
                <a:noFill/>
              </a:ln>
              <a:effectLst>
                <a:outerShdw blurRad="139700" dist="101600" sx="102000" sy="102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BCD-4010-BFF5-729CE821B81E}"/>
              </c:ext>
            </c:extLst>
          </c:dPt>
          <c:dLbls>
            <c:dLbl>
              <c:idx val="0"/>
              <c:layout>
                <c:manualLayout>
                  <c:x val="-0.10584439030583903"/>
                  <c:y val="0.1375624571892804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Bookman Old Style" panose="020506040505050202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BCD-4010-BFF5-729CE821B8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5042733347088409E-2"/>
                  <c:y val="-0.2022095830776384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Bookman Old Style" panose="020506040505050202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BCD-4010-BFF5-729CE821B8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Лист1!$A$25:$A$26</c:f>
              <c:strCache>
                <c:ptCount val="2"/>
                <c:pt idx="0">
                  <c:v>Иностранные граждане</c:v>
                </c:pt>
                <c:pt idx="1">
                  <c:v>Граждане РФ</c:v>
                </c:pt>
              </c:strCache>
            </c:strRef>
          </c:cat>
          <c:val>
            <c:numRef>
              <c:f>Лист1!$B$25:$B$26</c:f>
              <c:numCache>
                <c:formatCode>General</c:formatCode>
                <c:ptCount val="2"/>
                <c:pt idx="0">
                  <c:v>341</c:v>
                </c:pt>
                <c:pt idx="1">
                  <c:v>1092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BCD-4010-BFF5-729CE821B81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2388559081197"/>
          <c:y val="0"/>
          <c:w val="0.58876871973967471"/>
          <c:h val="0.99777852891749585"/>
        </c:manualLayout>
      </c:layout>
      <c:pieChart>
        <c:varyColors val="1"/>
        <c:ser>
          <c:idx val="0"/>
          <c:order val="0"/>
          <c:spPr>
            <a:solidFill>
              <a:schemeClr val="lt1"/>
            </a:solidFill>
            <a:ln w="19050">
              <a:solidFill>
                <a:schemeClr val="accent1"/>
              </a:solidFill>
            </a:ln>
            <a:effectLst>
              <a:outerShdw blurRad="139700" dist="101600" sx="102000" sy="102000" algn="ctr" rotWithShape="0">
                <a:srgbClr val="000000">
                  <a:alpha val="40000"/>
                </a:srgbClr>
              </a:outerShdw>
            </a:effectLst>
          </c:spPr>
          <c:explosion val="7"/>
          <c:dPt>
            <c:idx val="0"/>
            <c:bubble3D val="0"/>
            <c:explosion val="12"/>
            <c:spPr>
              <a:solidFill>
                <a:srgbClr val="E46C0A">
                  <a:alpha val="83137"/>
                </a:srgbClr>
              </a:solidFill>
              <a:ln w="19050">
                <a:noFill/>
              </a:ln>
              <a:effectLst>
                <a:outerShdw blurRad="139700" dist="101600" sx="102000" sy="102000" algn="ctr" rotWithShape="0">
                  <a:srgbClr val="000000">
                    <a:alpha val="4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877-4A9D-A572-65D5E61F19FB}"/>
              </c:ext>
            </c:extLst>
          </c:dPt>
          <c:dPt>
            <c:idx val="1"/>
            <c:bubble3D val="0"/>
            <c:explosion val="25"/>
            <c:spPr>
              <a:solidFill>
                <a:srgbClr val="953735">
                  <a:alpha val="89020"/>
                </a:srgbClr>
              </a:solidFill>
              <a:ln w="19050">
                <a:noFill/>
              </a:ln>
              <a:effectLst>
                <a:outerShdw blurRad="139700" dist="101600" sx="102000" sy="102000" algn="ctr" rotWithShape="0">
                  <a:srgbClr val="000000">
                    <a:alpha val="4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877-4A9D-A572-65D5E61F19FB}"/>
              </c:ext>
            </c:extLst>
          </c:dPt>
          <c:dLbls>
            <c:dLbl>
              <c:idx val="0"/>
              <c:layout>
                <c:manualLayout>
                  <c:x val="5.292647858751625E-2"/>
                  <c:y val="5.5261813728013962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/>
                      <a:t>Технические направления
41%</a:t>
                    </a:r>
                    <a:endParaRPr lang="ru-RU" sz="18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8415972990909707E-2"/>
                  <c:y val="-1.86423648462860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877-4A9D-A572-65D5E61F19FB}"/>
                </c:ext>
                <c:ext xmlns:c15="http://schemas.microsoft.com/office/drawing/2012/chart" uri="{CE6537A1-D6FC-4f65-9D91-7224C49458BB}">
                  <c15:layout>
                    <c:manualLayout>
                      <c:w val="0.38626142988943257"/>
                      <c:h val="0.4889463650996080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'Общие сведения'!$C$86:$C$87</c:f>
              <c:strCache>
                <c:ptCount val="2"/>
                <c:pt idx="0">
                  <c:v>Технические направления</c:v>
                </c:pt>
                <c:pt idx="1">
                  <c:v>Гуманитарные направления</c:v>
                </c:pt>
              </c:strCache>
            </c:strRef>
          </c:cat>
          <c:val>
            <c:numRef>
              <c:f>'Общие сведения'!$D$86:$D$87</c:f>
              <c:numCache>
                <c:formatCode>General</c:formatCode>
                <c:ptCount val="2"/>
                <c:pt idx="0">
                  <c:v>582</c:v>
                </c:pt>
                <c:pt idx="1">
                  <c:v>851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877-4A9D-A572-65D5E61F19FB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6350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446460079712806E-2"/>
          <c:y val="0"/>
          <c:w val="0.27905663509936524"/>
          <c:h val="1"/>
        </c:manualLayout>
      </c:layout>
      <c:pieChart>
        <c:varyColors val="1"/>
        <c:ser>
          <c:idx val="0"/>
          <c:order val="0"/>
          <c:spPr>
            <a:effectLst>
              <a:outerShdw blurRad="139700" dist="101600" sx="102000" sy="102000" algn="tl" rotWithShape="0">
                <a:prstClr val="black">
                  <a:alpha val="40000"/>
                </a:prstClr>
              </a:outerShdw>
            </a:effectLst>
          </c:spPr>
          <c:explosion val="9"/>
          <c:dPt>
            <c:idx val="0"/>
            <c:bubble3D val="0"/>
            <c:spPr>
              <a:solidFill>
                <a:srgbClr val="E46C0A">
                  <a:alpha val="83137"/>
                </a:srgbClr>
              </a:solidFill>
              <a:effectLst>
                <a:outerShdw blurRad="139700" dist="101600" sx="102000" sy="102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953735">
                  <a:alpha val="89020"/>
                </a:srgbClr>
              </a:solidFill>
              <a:effectLst>
                <a:outerShdw blurRad="139700" dist="101600" sx="102000" sy="102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6.0215959174128135E-2"/>
                  <c:y val="0.16039865961122712"/>
                </c:manualLayout>
              </c:layout>
              <c:spPr/>
              <c:txPr>
                <a:bodyPr/>
                <a:lstStyle/>
                <a:p>
                  <a:pPr>
                    <a:defRPr sz="2600" b="1">
                      <a:latin typeface="Bookman Old Style" panose="020506040505050202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2600" b="1">
                      <a:latin typeface="Bookman Old Style" panose="020506040505050202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0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Лист3!$A$12:$A$13</c:f>
              <c:strCache>
                <c:ptCount val="2"/>
                <c:pt idx="0">
                  <c:v>Очно-заочноая</c:v>
                </c:pt>
                <c:pt idx="1">
                  <c:v>Заочная</c:v>
                </c:pt>
              </c:strCache>
            </c:strRef>
          </c:cat>
          <c:val>
            <c:numRef>
              <c:f>Лист3!$B$12:$B$13</c:f>
              <c:numCache>
                <c:formatCode>General</c:formatCode>
                <c:ptCount val="2"/>
                <c:pt idx="0">
                  <c:v>298</c:v>
                </c:pt>
                <c:pt idx="1">
                  <c:v>1068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800">
                <a:latin typeface="Bookman Old Style" panose="020506040505050202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>
                <a:latin typeface="Bookman Old Style" panose="020506040505050202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509818646203467"/>
          <c:y val="0.15617048956923352"/>
          <c:w val="0.2549912243858321"/>
          <c:h val="0.60282006040600788"/>
        </c:manualLayout>
      </c:layout>
      <c:overlay val="0"/>
      <c:txPr>
        <a:bodyPr/>
        <a:lstStyle/>
        <a:p>
          <a:pPr>
            <a:defRPr sz="2500">
              <a:latin typeface="Bookman Old Style" panose="020506040505050202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>
      <cs:styleClr val="0"/>
    </cs:lnRef>
    <cs:fillRef idx="0"/>
    <cs:effectRef idx="0"/>
    <cs:fontRef idx="minor">
      <cs:styleClr val="0"/>
    </cs:fontRef>
    <cs:defRPr sz="900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C6B80-8418-4299-8D39-13589C1C6BCB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DAFC1-EAA9-4B46-9E9B-070F1251F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20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DAFC1-EAA9-4B46-9E9B-070F1251F0A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816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C5A54"/>
            </a:gs>
            <a:gs pos="31000">
              <a:schemeClr val="accent2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для документов шапка"/>
          <p:cNvPicPr/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7" r="4048"/>
          <a:stretch>
            <a:fillRect/>
          </a:stretch>
        </p:blipFill>
        <p:spPr bwMode="auto">
          <a:xfrm>
            <a:off x="-83008" y="0"/>
            <a:ext cx="9273504" cy="22048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36512" y="2093050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Bookman Old Style" panose="02050604050505020204" pitchFamily="18" charset="0"/>
              </a:rPr>
              <a:t>ДОКЛАД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14" y="5445224"/>
            <a:ext cx="91649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ДИРЕКТОР ИНСТИТУТА МЕЖДУНАРОДНОГО И ДИСТАНЦИОННОГО ОБРАЗОВАНИЯ 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/>
            </a:r>
            <a:br>
              <a:rPr lang="ru-RU" dirty="0" smtClean="0">
                <a:latin typeface="Bookman Old Style" panose="02050604050505020204" pitchFamily="18" charset="0"/>
              </a:rPr>
            </a:br>
            <a:r>
              <a:rPr lang="ru-RU" sz="2800" dirty="0" smtClean="0">
                <a:latin typeface="Bookman Old Style" panose="02050604050505020204" pitchFamily="18" charset="0"/>
              </a:rPr>
              <a:t>Баширова С.В.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829" y="3501008"/>
            <a:ext cx="91241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Bookman Old Style" panose="02050604050505020204" pitchFamily="18" charset="0"/>
              </a:rPr>
              <a:t>О результатах работы и перспективах развития </a:t>
            </a:r>
            <a:r>
              <a:rPr lang="ru-RU" sz="2800" dirty="0" smtClean="0">
                <a:latin typeface="Bookman Old Style" panose="02050604050505020204" pitchFamily="18" charset="0"/>
              </a:rPr>
              <a:t>Института </a:t>
            </a:r>
            <a:r>
              <a:rPr lang="ru-RU" sz="2800" dirty="0">
                <a:latin typeface="Bookman Old Style" panose="02050604050505020204" pitchFamily="18" charset="0"/>
              </a:rPr>
              <a:t>международного и дистанционного образования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0829" y="5055443"/>
            <a:ext cx="9084121" cy="233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134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3EBE2D4-1650-454C-B59A-01B8775F0E0E}"/>
              </a:ext>
            </a:extLst>
          </p:cNvPr>
          <p:cNvSpPr txBox="1"/>
          <p:nvPr/>
        </p:nvSpPr>
        <p:spPr>
          <a:xfrm>
            <a:off x="3569" y="404664"/>
            <a:ext cx="9153454" cy="830997"/>
          </a:xfrm>
          <a:prstGeom prst="rect">
            <a:avLst/>
          </a:prstGeom>
          <a:solidFill>
            <a:srgbClr val="632523">
              <a:alpha val="4196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СРЕДНЯЯ УСПЕВАЕМОСТЬ ОБУЧАЮЩИХСЯ ГУМАНИТАРНЫХ НАПРАВЛЕНИЙ ПОДГОТОВКИ 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4933935"/>
              </p:ext>
            </p:extLst>
          </p:nvPr>
        </p:nvGraphicFramePr>
        <p:xfrm>
          <a:off x="62048" y="1484784"/>
          <a:ext cx="9036496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9502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0FE171-61E9-451F-94C8-93C61D0BD52F}"/>
              </a:ext>
            </a:extLst>
          </p:cNvPr>
          <p:cNvSpPr txBox="1"/>
          <p:nvPr/>
        </p:nvSpPr>
        <p:spPr>
          <a:xfrm>
            <a:off x="2629" y="332656"/>
            <a:ext cx="9153454" cy="830997"/>
          </a:xfrm>
          <a:prstGeom prst="rect">
            <a:avLst/>
          </a:prstGeom>
          <a:solidFill>
            <a:srgbClr val="953735">
              <a:alpha val="6196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ГРУППЫ ОБУЧАЮЩИХСЯ С ВЫСОКИМ ПРОЦЕНТОМ ПОСЕЩАЕМОСТИ</a:t>
            </a:r>
            <a:endParaRPr lang="ru-RU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412720"/>
              </p:ext>
            </p:extLst>
          </p:nvPr>
        </p:nvGraphicFramePr>
        <p:xfrm>
          <a:off x="0" y="1412776"/>
          <a:ext cx="9115434" cy="1884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3156"/>
                <a:gridCol w="5162278"/>
              </a:tblGrid>
              <a:tr h="30022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КАФЕДРА ФИНАНСОВ И БУХГАЛТЕРСКОГО УЧЕТА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32523">
                        <a:alpha val="4196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5297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Заведующий(</a:t>
                      </a:r>
                      <a:r>
                        <a:rPr lang="ru-RU" sz="1600" dirty="0" err="1" smtClean="0">
                          <a:latin typeface="Bookman Old Style" panose="02050604050505020204" pitchFamily="18" charset="0"/>
                        </a:rPr>
                        <a:t>ая</a:t>
                      </a:r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) кафедрой</a:t>
                      </a:r>
                      <a:endParaRPr lang="ru-RU" sz="16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Самошкина</a:t>
                      </a:r>
                      <a:r>
                        <a:rPr lang="ru-RU" sz="1600" baseline="0" dirty="0" smtClean="0">
                          <a:latin typeface="Bookman Old Style" panose="02050604050505020204" pitchFamily="18" charset="0"/>
                        </a:rPr>
                        <a:t> М.В.</a:t>
                      </a:r>
                      <a:endParaRPr lang="ru-RU" sz="16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4295">
                <a:tc gridSpan="2">
                  <a:txBody>
                    <a:bodyPr/>
                    <a:lstStyle/>
                    <a:p>
                      <a:r>
                        <a:rPr lang="ru-RU" sz="1800" dirty="0" smtClean="0">
                          <a:latin typeface="Bookman Old Style" panose="02050604050505020204" pitchFamily="18" charset="0"/>
                        </a:rPr>
                        <a:t>ЭЗ-21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84295">
                <a:tc gridSpan="2">
                  <a:txBody>
                    <a:bodyPr/>
                    <a:lstStyle/>
                    <a:p>
                      <a:r>
                        <a:rPr lang="ru-RU" sz="1800" dirty="0" smtClean="0">
                          <a:latin typeface="Bookman Old Style" panose="02050604050505020204" pitchFamily="18" charset="0"/>
                        </a:rPr>
                        <a:t>ЭФЗ-18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84295">
                <a:tc gridSpan="2">
                  <a:txBody>
                    <a:bodyPr/>
                    <a:lstStyle/>
                    <a:p>
                      <a:r>
                        <a:rPr lang="ru-RU" sz="1800" dirty="0" smtClean="0">
                          <a:latin typeface="Bookman Old Style" panose="02050604050505020204" pitchFamily="18" charset="0"/>
                        </a:rPr>
                        <a:t>ЭБЗ-17</a:t>
                      </a:r>
                      <a:endParaRPr lang="ru-RU" sz="18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747766"/>
              </p:ext>
            </p:extLst>
          </p:nvPr>
        </p:nvGraphicFramePr>
        <p:xfrm>
          <a:off x="-19794" y="3717032"/>
          <a:ext cx="9115434" cy="11767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3156"/>
                <a:gridCol w="5162278"/>
              </a:tblGrid>
              <a:tr h="384295">
                <a:tc grid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КАФЕДРА УПРАВЛЕНИЯ КАЧЕСТВОМ И СТАНДАРТИЗАЦИИ </a:t>
                      </a:r>
                      <a:endParaRPr lang="ru-RU" sz="20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32523">
                        <a:alpha val="4196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29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Заведующий(</a:t>
                      </a:r>
                      <a:r>
                        <a:rPr lang="ru-RU" sz="2000" dirty="0" err="1" smtClean="0">
                          <a:latin typeface="Bookman Old Style" panose="02050604050505020204" pitchFamily="18" charset="0"/>
                        </a:rPr>
                        <a:t>ая</a:t>
                      </a:r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) кафедрой</a:t>
                      </a:r>
                      <a:endParaRPr lang="ru-RU" sz="20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Bookman Old Style" panose="02050604050505020204" pitchFamily="18" charset="0"/>
                        </a:rPr>
                        <a:t>Воейко</a:t>
                      </a:r>
                      <a:r>
                        <a:rPr lang="ru-RU" dirty="0" smtClean="0">
                          <a:latin typeface="Bookman Old Style" panose="02050604050505020204" pitchFamily="18" charset="0"/>
                        </a:rPr>
                        <a:t> О.А.</a:t>
                      </a:r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4295">
                <a:tc gridSpan="2">
                  <a:txBody>
                    <a:bodyPr/>
                    <a:lstStyle/>
                    <a:p>
                      <a:r>
                        <a:rPr lang="ru-RU" sz="1800" dirty="0" smtClean="0">
                          <a:latin typeface="Bookman Old Style" panose="02050604050505020204" pitchFamily="18" charset="0"/>
                        </a:rPr>
                        <a:t>УЗ-20</a:t>
                      </a:r>
                      <a:endParaRPr lang="ru-RU" sz="18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035495"/>
              </p:ext>
            </p:extLst>
          </p:nvPr>
        </p:nvGraphicFramePr>
        <p:xfrm>
          <a:off x="-24358" y="5301208"/>
          <a:ext cx="9115434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3156"/>
                <a:gridCol w="5162278"/>
              </a:tblGrid>
              <a:tr h="384295">
                <a:tc grid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КАФЕДРА ИНФОРМАЦИОННОЙ БЕЗОПАСНОСТИ </a:t>
                      </a:r>
                      <a:endParaRPr lang="ru-RU" sz="20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32523">
                        <a:alpha val="4196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29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Заведующий(</a:t>
                      </a:r>
                      <a:r>
                        <a:rPr lang="ru-RU" sz="2000" dirty="0" err="1" smtClean="0">
                          <a:latin typeface="Bookman Old Style" panose="02050604050505020204" pitchFamily="18" charset="0"/>
                        </a:rPr>
                        <a:t>ая</a:t>
                      </a:r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) кафедрой</a:t>
                      </a:r>
                      <a:endParaRPr lang="ru-RU" sz="20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Bookman Old Style" panose="02050604050505020204" pitchFamily="18" charset="0"/>
                        </a:rPr>
                        <a:t>Соляной В.Н.</a:t>
                      </a:r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4295">
                <a:tc grid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ИБЗ-20</a:t>
                      </a:r>
                      <a:endParaRPr lang="ru-RU" sz="20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474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0FE171-61E9-451F-94C8-93C61D0BD52F}"/>
              </a:ext>
            </a:extLst>
          </p:cNvPr>
          <p:cNvSpPr txBox="1"/>
          <p:nvPr/>
        </p:nvSpPr>
        <p:spPr>
          <a:xfrm>
            <a:off x="2629" y="398602"/>
            <a:ext cx="9153454" cy="830997"/>
          </a:xfrm>
          <a:prstGeom prst="rect">
            <a:avLst/>
          </a:prstGeom>
          <a:solidFill>
            <a:srgbClr val="953735">
              <a:alpha val="6196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ГРУППЫ ОБУЧАЮЩИХСЯ С ВЫСОКИМ ПРОЦЕНТОМ ПОСЕЩАЕМОСТИ</a:t>
            </a:r>
            <a:endParaRPr lang="ru-RU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557314"/>
              </p:ext>
            </p:extLst>
          </p:nvPr>
        </p:nvGraphicFramePr>
        <p:xfrm>
          <a:off x="0" y="1556792"/>
          <a:ext cx="9115434" cy="15001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3156"/>
                <a:gridCol w="5162278"/>
              </a:tblGrid>
              <a:tr h="30022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КАФЕДРА УПРАВЛЕНИЯ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32523">
                        <a:alpha val="4196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5297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Заведующий(</a:t>
                      </a:r>
                      <a:r>
                        <a:rPr lang="ru-RU" sz="1600" dirty="0" err="1" smtClean="0">
                          <a:latin typeface="Bookman Old Style" panose="02050604050505020204" pitchFamily="18" charset="0"/>
                        </a:rPr>
                        <a:t>ая</a:t>
                      </a:r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) кафедрой</a:t>
                      </a:r>
                      <a:endParaRPr lang="ru-RU" sz="16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ookman Old Style" panose="02050604050505020204" pitchFamily="18" charset="0"/>
                        </a:rPr>
                        <a:t>Веселовский</a:t>
                      </a:r>
                      <a:r>
                        <a:rPr lang="ru-RU" sz="1600" baseline="0" dirty="0" smtClean="0">
                          <a:latin typeface="Bookman Old Style" panose="02050604050505020204" pitchFamily="18" charset="0"/>
                        </a:rPr>
                        <a:t> М.Я.</a:t>
                      </a:r>
                      <a:endParaRPr lang="ru-RU" sz="16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4295">
                <a:tc gridSpan="2">
                  <a:txBody>
                    <a:bodyPr/>
                    <a:lstStyle/>
                    <a:p>
                      <a:r>
                        <a:rPr lang="ru-RU" sz="1800" dirty="0" smtClean="0">
                          <a:latin typeface="Bookman Old Style" panose="02050604050505020204" pitchFamily="18" charset="0"/>
                        </a:rPr>
                        <a:t>ТЗ-16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84295">
                <a:tc gridSpan="2">
                  <a:txBody>
                    <a:bodyPr/>
                    <a:lstStyle/>
                    <a:p>
                      <a:r>
                        <a:rPr lang="ru-RU" sz="1800" dirty="0" smtClean="0">
                          <a:latin typeface="Bookman Old Style" panose="02050604050505020204" pitchFamily="18" charset="0"/>
                        </a:rPr>
                        <a:t>ТЗ-19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571068"/>
              </p:ext>
            </p:extLst>
          </p:nvPr>
        </p:nvGraphicFramePr>
        <p:xfrm>
          <a:off x="-4564" y="3645024"/>
          <a:ext cx="9115434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3156"/>
                <a:gridCol w="5162278"/>
              </a:tblGrid>
              <a:tr h="384295">
                <a:tc grid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КАФЕДРА ГУМАНИТАРНЫХ И СОЦИАЛЬНЫХ ДИСЦИПЛИН </a:t>
                      </a:r>
                      <a:endParaRPr lang="ru-RU" sz="20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32523">
                        <a:alpha val="4196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29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Заведующий(</a:t>
                      </a:r>
                      <a:r>
                        <a:rPr lang="ru-RU" sz="2000" dirty="0" err="1" smtClean="0">
                          <a:latin typeface="Bookman Old Style" panose="02050604050505020204" pitchFamily="18" charset="0"/>
                        </a:rPr>
                        <a:t>ая</a:t>
                      </a:r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) кафедрой</a:t>
                      </a:r>
                      <a:endParaRPr lang="ru-RU" sz="20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Bookman Old Style" panose="02050604050505020204" pitchFamily="18" charset="0"/>
                        </a:rPr>
                        <a:t>Кирилина</a:t>
                      </a:r>
                      <a:r>
                        <a:rPr lang="ru-RU" sz="1800" baseline="0" dirty="0" smtClean="0">
                          <a:latin typeface="Bookman Old Style" panose="02050604050505020204" pitchFamily="18" charset="0"/>
                        </a:rPr>
                        <a:t> Т.Ю.</a:t>
                      </a:r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4295">
                <a:tc grid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РСЗ-18</a:t>
                      </a:r>
                      <a:endParaRPr lang="ru-RU" sz="20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4295">
                <a:tc grid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Bookman Old Style" panose="02050604050505020204" pitchFamily="18" charset="0"/>
                        </a:rPr>
                        <a:t>РСЗ-21</a:t>
                      </a:r>
                      <a:endParaRPr lang="ru-RU" sz="20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928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убок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7"/>
          <a:stretch/>
        </p:blipFill>
        <p:spPr bwMode="auto">
          <a:xfrm>
            <a:off x="1331640" y="338285"/>
            <a:ext cx="7855467" cy="649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nitech-mo.ru/upload/files/zolotoe-sechenie/2022/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83407"/>
            <a:ext cx="3281088" cy="3281089"/>
          </a:xfrm>
          <a:prstGeom prst="rect">
            <a:avLst/>
          </a:prstGeom>
          <a:ln w="88900" cap="sq" cmpd="thickThin">
            <a:solidFill>
              <a:srgbClr val="95373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50" y="4437112"/>
            <a:ext cx="9144000" cy="1938992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 smtClean="0">
              <a:latin typeface="Bookman Old Style" panose="02050604050505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Bookman Old Style" panose="02050604050505020204" pitchFamily="18" charset="0"/>
              </a:rPr>
              <a:t>Студенты </a:t>
            </a:r>
            <a:r>
              <a:rPr lang="ru-RU" sz="2000" dirty="0">
                <a:latin typeface="Bookman Old Style" panose="02050604050505020204" pitchFamily="18" charset="0"/>
              </a:rPr>
              <a:t>группы УЗ-20 учатся только на «хорошо» и «отлично</a:t>
            </a:r>
            <a:r>
              <a:rPr lang="ru-RU" sz="2000" dirty="0" smtClean="0">
                <a:latin typeface="Bookman Old Style" panose="02050604050505020204" pitchFamily="18" charset="0"/>
              </a:rPr>
              <a:t>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Bookman Old Style" panose="02050604050505020204" pitchFamily="18" charset="0"/>
              </a:rPr>
              <a:t>Каждый </a:t>
            </a:r>
            <a:r>
              <a:rPr lang="ru-RU" sz="2000" dirty="0">
                <a:latin typeface="Bookman Old Style" panose="02050604050505020204" pitchFamily="18" charset="0"/>
              </a:rPr>
              <a:t>член группы имеет активную гражданскую позицию. </a:t>
            </a:r>
            <a:endParaRPr lang="ru-RU" sz="2000" dirty="0" smtClean="0">
              <a:latin typeface="Bookman Old Style" panose="02050604050505020204" pitchFamily="18" charset="0"/>
            </a:endParaRPr>
          </a:p>
          <a:p>
            <a:r>
              <a:rPr lang="ru-RU" sz="2000" dirty="0">
                <a:latin typeface="Bookman Old Style" panose="02050604050505020204" pitchFamily="18" charset="0"/>
              </a:rPr>
              <a:t/>
            </a:r>
            <a:br>
              <a:rPr lang="ru-RU" sz="2000" dirty="0">
                <a:latin typeface="Bookman Old Style" panose="02050604050505020204" pitchFamily="18" charset="0"/>
              </a:rPr>
            </a:b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935787"/>
            <a:ext cx="5436740" cy="2893100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953735"/>
                </a:solidFill>
                <a:latin typeface="Bookman Old Style" panose="02050604050505020204" pitchFamily="18" charset="0"/>
              </a:rPr>
              <a:t>НОМИНАЦИЯ «СТУДЕНЧЕСКАЯ ГРУППА ГОДА» </a:t>
            </a:r>
            <a:r>
              <a:rPr lang="ru-RU" sz="2000" dirty="0" smtClean="0">
                <a:latin typeface="Bookman Old Style" panose="02050604050505020204" pitchFamily="18" charset="0"/>
              </a:rPr>
              <a:t/>
            </a:r>
            <a:br>
              <a:rPr lang="ru-RU" sz="2000" dirty="0" smtClean="0">
                <a:latin typeface="Bookman Old Style" panose="02050604050505020204" pitchFamily="18" charset="0"/>
              </a:rPr>
            </a:br>
            <a:endParaRPr lang="ru-RU" sz="2000" dirty="0" smtClean="0">
              <a:latin typeface="Bookman Old Style" panose="02050604050505020204" pitchFamily="18" charset="0"/>
            </a:endParaRPr>
          </a:p>
          <a:p>
            <a:r>
              <a:rPr lang="ru-RU" dirty="0" smtClean="0">
                <a:latin typeface="Bookman Old Style" panose="02050604050505020204" pitchFamily="18" charset="0"/>
              </a:rPr>
              <a:t>ОЧНО-ЗАОЧНОЙ ФОРМЫ ОБУЧЕНИЯ</a:t>
            </a:r>
          </a:p>
          <a:p>
            <a:endParaRPr lang="ru-RU" dirty="0">
              <a:latin typeface="Bookman Old Style" panose="02050604050505020204" pitchFamily="18" charset="0"/>
            </a:endParaRPr>
          </a:p>
          <a:p>
            <a:r>
              <a:rPr lang="ru-RU" dirty="0" smtClean="0">
                <a:latin typeface="Bookman Old Style" panose="02050604050505020204" pitchFamily="18" charset="0"/>
              </a:rPr>
              <a:t>ПОБЕДИТЕЛЬ </a:t>
            </a:r>
            <a:r>
              <a:rPr lang="ru-RU" sz="2400" dirty="0">
                <a:latin typeface="Bookman Old Style" panose="02050604050505020204" pitchFamily="18" charset="0"/>
              </a:rPr>
              <a:t>–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 </a:t>
            </a:r>
            <a:r>
              <a:rPr lang="ru-RU" sz="2400" dirty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группа </a:t>
            </a:r>
            <a:r>
              <a:rPr lang="ru-RU" sz="2400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УЗ-20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>
                <a:latin typeface="Bookman Old Style" panose="02050604050505020204" pitchFamily="18" charset="0"/>
              </a:rPr>
              <a:t>СТАРОСТА ГРУППЫ – Виктор Акимов 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96" y="98723"/>
            <a:ext cx="9153454" cy="523220"/>
          </a:xfrm>
          <a:prstGeom prst="rect">
            <a:avLst/>
          </a:prstGeom>
          <a:solidFill>
            <a:srgbClr val="953735">
              <a:alpha val="5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«ЗОЛОТОЕ СЕЧЕНИЕ»</a:t>
            </a:r>
            <a:endParaRPr lang="ru-RU" sz="2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464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трибуна для речи значок мультяшном стиле PNG , подиум клипарт, значки  стиля, мультфильм иконки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764704"/>
            <a:ext cx="6799960" cy="679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35896" y="3356992"/>
            <a:ext cx="5508104" cy="2062103"/>
          </a:xfrm>
          <a:prstGeom prst="rect">
            <a:avLst/>
          </a:prstGeom>
          <a:solidFill>
            <a:srgbClr val="953735">
              <a:alpha val="59000"/>
            </a:srgbClr>
          </a:solidFill>
        </p:spPr>
        <p:txBody>
          <a:bodyPr wrap="square" rtlCol="0">
            <a:spAutoFit/>
          </a:bodyPr>
          <a:lstStyle/>
          <a:p>
            <a:pPr marL="361950"/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ФИЛОСОФИЯ</a:t>
            </a:r>
            <a:r>
              <a:rPr lang="en-US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ESG</a:t>
            </a:r>
            <a:r>
              <a:rPr lang="ru-RU" sz="3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: РЫНОК НА ПУТИ К ЗЕЛЕНОЙ РЕВОЛЮЦИИ 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Picture 4" descr="https://attachments.office.net/owa/sadrieva.ev%40ut-mo.ru/service.svc/s/GetAttachmentThumbnail?id=AAMkADA2ZjAwNmY5LTVhMmYtNDc5Ni05OGZhLWQyOGM4ODcxMGQyNgBGAAAAAACfsHIwkHtaRK8YyqR5JgM7BwDHiVj%2BxgIsQoW0oaWLPZ8rAAAAAAEMAADHiVj%2BxgIsQoW0oaWLPZ8rAAG0MyCxAAABEgAQABnP60nT7O9DjsaPnskaQiE%3D&amp;thumbnailType=2&amp;token=eyJhbGciOiJSUzI1NiIsImtpZCI6IkZBRDY1NDI2MkM2QUYyOTYxQUExRThDQUI3OEZGMUIyNzBFNzA3RTkiLCJ0eXAiOiJKV1QiLCJ4NXQiOiItdFpVSml4cThwWWFvZWpLdDRfeHNuRG5CLWsifQ.eyJvcmlnaW4iOiJodHRwczovL291dGxvb2sub2ZmaWNlLmNvbSIsInVjIjoiNDA3ZTgyY2M2Njk4NGRkN2I5NGYwZjBjNDZiMjNiZjIiLCJ2ZXIiOiJFeGNoYW5nZS5DYWxsYmFjay5WMSIsImFwcGN0eHNlbmRlciI6Ik93YURvd25sb2FkQDMyYzJkOTJjLTVmNGYtNDk5MS1iYTA0LTk0NjRmN2RkODFhOCIsImlzc3JpbmciOiJXVyIsImFwcGN0eCI6IntcIm1zZXhjaHByb3RcIjpcIm93YVwiLFwicHVpZFwiOlwiMTE1MzgwMTExNzM0OTk2ODAyNlwiLFwic2NvcGVcIjpcIk93YURvd25sb2FkXCIsXCJvaWRcIjpcIjBmM2ZmOTlkLWFmN2YtNDNjZS05NjZlLTYwNzdhNjQ0NzZjOFwiLFwicHJpbWFyeXNpZFwiOlwiUy0xLTUtMjEtNDU4MzY3MDI1LTIwNjQ1ODExMTUtMjk1MDE3OTA3NS00NTU1OTA0OVwifSIsIm5iZiI6MTY1MTEzODc3MSwiZXhwIjoxNjUxMTM5MzcxLCJpc3MiOiIwMDAwMDAwMi0wMDAwLTBmZjEtY2UwMC0wMDAwMDAwMDAwMDBAMzJjMmQ5MmMtNWY0Zi00OTkxLWJhMDQtOTQ2NGY3ZGQ4MWE4IiwiYXVkIjoiMDAwMDAwMDItMDAwMC0wZmYxLWNlMDAtMDAwMDAwMDAwMDAwL2F0dGFjaG1lbnRzLm9mZmljZS5uZXRAMzJjMmQ5MmMtNWY0Zi00OTkxLWJhMDQtOTQ2NGY3ZGQ4MWE4IiwiaGFwcCI6Im93YSJ9.opQhZlk2WpDEHh3TDh-AR8B8SY0etHGfgpNhyMx6bYwe-3qZwuWRkfatxOHkujDRhMPx5uo-OTyIWm4Ukpgl5bIfjY5ZhdB52izGGj2I55unYOeH1k6x9oXbX8Z-CEm3U_FLV1AuHDMdiybQMaFSzlgRAui0qhjGZW7Vuq-U1iKuZNU2ZcV4ZCbUjKWqkdnTl3G4ySbq9vjD5QXp-K0hgVhMy_8AKuyYnqu1zGAawPeWpZCX4L1Dfn-8c5oUdbCj5NaCEW0reKaGp63RHG93tMytw0-CJsGL7qWYKqEgUHdC9CHkKqAZBqg7XzElfbp8EthgdGVm6aqjfnrAaKZJiQ&amp;X-OWA-CANARY=txivRnLenUCixTdCg7_4NECymaD7KNoYWB-PklZ7cs_qDkA2Y3DC0xTJ3OSwX16IAl_JYLlU_-g.&amp;owa=outlook.office.com&amp;scriptVer=20220408004.15&amp;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19" y="1752415"/>
            <a:ext cx="3618402" cy="4824538"/>
          </a:xfrm>
          <a:prstGeom prst="rect">
            <a:avLst/>
          </a:prstGeom>
          <a:ln w="88900" cap="sq" cmpd="thickThin">
            <a:solidFill>
              <a:srgbClr val="95373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78954"/>
            <a:ext cx="9153454" cy="492443"/>
          </a:xfrm>
          <a:prstGeom prst="rect">
            <a:avLst/>
          </a:prstGeom>
          <a:solidFill>
            <a:srgbClr val="953735">
              <a:alpha val="5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НАУЧНАЯ ДЕЯТЕЛЬНОСТЬ</a:t>
            </a:r>
            <a:endParaRPr lang="ru-RU" sz="2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1752415"/>
            <a:ext cx="5220070" cy="1477328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финансов и бухгалтерского учёта</a:t>
            </a: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latin typeface="Bookman Old Style" panose="02050604050505020204" pitchFamily="18" charset="0"/>
              </a:rPr>
              <a:t>СТУДЕНТКА ГРУППЫ ФЗКБ–20 – Аренда Анастасия Дмитриевна</a:t>
            </a:r>
          </a:p>
          <a:p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45295" y="759649"/>
            <a:ext cx="91664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953735"/>
                </a:solidFill>
                <a:latin typeface="Bookman Old Style" panose="02050604050505020204" pitchFamily="18" charset="0"/>
              </a:rPr>
              <a:t>XXII СТУДЕНЧЕСКАЯ КОНФЕРЕНЦИЯ </a:t>
            </a:r>
          </a:p>
          <a:p>
            <a:r>
              <a:rPr lang="ru-RU" sz="2000" dirty="0" smtClean="0">
                <a:solidFill>
                  <a:srgbClr val="953735"/>
                </a:solidFill>
                <a:latin typeface="Bookman Old Style" panose="02050604050505020204" pitchFamily="18" charset="0"/>
              </a:rPr>
              <a:t>«</a:t>
            </a:r>
            <a:r>
              <a:rPr lang="ru-RU" sz="2000" dirty="0">
                <a:solidFill>
                  <a:srgbClr val="953735"/>
                </a:solidFill>
                <a:latin typeface="Bookman Old Style" panose="02050604050505020204" pitchFamily="18" charset="0"/>
              </a:rPr>
              <a:t>РЕСУРСАМ ОБЛАСТИ - ЭФФЕКТИВНОЕ </a:t>
            </a:r>
            <a:r>
              <a:rPr lang="ru-RU" sz="2000" dirty="0" smtClean="0">
                <a:solidFill>
                  <a:srgbClr val="953735"/>
                </a:solidFill>
                <a:latin typeface="Bookman Old Style" panose="02050604050505020204" pitchFamily="18" charset="0"/>
              </a:rPr>
              <a:t>ИСПОЛЬЗОВАНИЕ»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25076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9454" y="188640"/>
            <a:ext cx="9153454" cy="569387"/>
          </a:xfrm>
          <a:prstGeom prst="rect">
            <a:avLst/>
          </a:prstGeom>
          <a:solidFill>
            <a:schemeClr val="accent2">
              <a:lumMod val="50000"/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100" dirty="0">
                <a:solidFill>
                  <a:schemeClr val="bg1"/>
                </a:solidFill>
                <a:latin typeface="Bookman Old Style" panose="02050604050505020204" pitchFamily="18" charset="0"/>
              </a:rPr>
              <a:t>ЧИСЛЕННОСТЬ ОБУЧАЮЩИХСЯ в </a:t>
            </a:r>
            <a:r>
              <a:rPr lang="ru-RU" sz="31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ИМиДО</a:t>
            </a:r>
            <a:endParaRPr lang="ru-RU" sz="31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371017"/>
              </p:ext>
            </p:extLst>
          </p:nvPr>
        </p:nvGraphicFramePr>
        <p:xfrm>
          <a:off x="0" y="758027"/>
          <a:ext cx="9180512" cy="583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4937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9454" y="188640"/>
            <a:ext cx="9153454" cy="1323439"/>
          </a:xfrm>
          <a:prstGeom prst="rect">
            <a:avLst/>
          </a:prstGeom>
          <a:solidFill>
            <a:schemeClr val="accent2">
              <a:lumMod val="50000"/>
              <a:alpha val="59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Bookman Old Style" panose="02050604050505020204" pitchFamily="18" charset="0"/>
              </a:rPr>
              <a:t>ИНОСТРАННЫЕ </a:t>
            </a:r>
            <a:br>
              <a:rPr lang="ru-RU" sz="4000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ru-RU" sz="4000" dirty="0">
                <a:solidFill>
                  <a:schemeClr val="bg1"/>
                </a:solidFill>
                <a:latin typeface="Bookman Old Style" panose="02050604050505020204" pitchFamily="18" charset="0"/>
              </a:rPr>
              <a:t>ГРАЖДАНЕ 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945981"/>
              </p:ext>
            </p:extLst>
          </p:nvPr>
        </p:nvGraphicFramePr>
        <p:xfrm>
          <a:off x="395536" y="476672"/>
          <a:ext cx="8748464" cy="638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4098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596" y="98723"/>
            <a:ext cx="9153454" cy="584775"/>
          </a:xfrm>
          <a:prstGeom prst="rect">
            <a:avLst/>
          </a:prstGeom>
          <a:solidFill>
            <a:srgbClr val="953735">
              <a:alpha val="59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Bookman Old Style" panose="02050604050505020204" pitchFamily="18" charset="0"/>
              </a:rPr>
              <a:t>ДВИЖЕНИЕ ОБУЧАЮЩИХСЯ В </a:t>
            </a:r>
            <a:r>
              <a:rPr lang="ru-RU" sz="32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ИМиДО</a:t>
            </a: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134421"/>
              </p:ext>
            </p:extLst>
          </p:nvPr>
        </p:nvGraphicFramePr>
        <p:xfrm>
          <a:off x="4644008" y="6021288"/>
          <a:ext cx="449999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9996"/>
                <a:gridCol w="2249996"/>
              </a:tblGrid>
              <a:tr h="25484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ОТЧИСЛЕНЫ ЗА 2021</a:t>
                      </a:r>
                      <a:endParaRPr lang="ru-RU" sz="14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ru-RU" sz="18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634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ОТЧИСЛЕНЫ ЗА 2022</a:t>
                      </a:r>
                      <a:endParaRPr lang="ru-RU" sz="14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8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6476540"/>
              </p:ext>
            </p:extLst>
          </p:nvPr>
        </p:nvGraphicFramePr>
        <p:xfrm>
          <a:off x="0" y="683498"/>
          <a:ext cx="9114096" cy="5103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530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ACE35EB-B066-4EC3-8517-141DA0780947}"/>
              </a:ext>
            </a:extLst>
          </p:cNvPr>
          <p:cNvSpPr txBox="1"/>
          <p:nvPr/>
        </p:nvSpPr>
        <p:spPr>
          <a:xfrm>
            <a:off x="-19286" y="51661"/>
            <a:ext cx="9153454" cy="400110"/>
          </a:xfrm>
          <a:prstGeom prst="rect">
            <a:avLst/>
          </a:prstGeom>
          <a:solidFill>
            <a:srgbClr val="953735">
              <a:alpha val="6196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ХАРАКТЕРИСТИКА КОНТИНГЕНТА ОБУЧАЮЩИХСЯ </a:t>
            </a:r>
            <a:r>
              <a:rPr lang="ru-RU" sz="20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ИМиДО</a:t>
            </a:r>
            <a:endParaRPr lang="ru-RU" sz="2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1C2AF66-1D75-4DFA-8FC6-C1B13042D067}"/>
              </a:ext>
            </a:extLst>
          </p:cNvPr>
          <p:cNvSpPr txBox="1"/>
          <p:nvPr/>
        </p:nvSpPr>
        <p:spPr>
          <a:xfrm>
            <a:off x="-9454" y="975316"/>
            <a:ext cx="9153454" cy="369332"/>
          </a:xfrm>
          <a:prstGeom prst="rect">
            <a:avLst/>
          </a:prstGeom>
          <a:solidFill>
            <a:schemeClr val="accent2">
              <a:lumMod val="50000"/>
              <a:alpha val="4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РАСПРЕДЕЛЕНИЕ ОБУЧАЮЩИХСЯ ПО ИСТОЧНИКАМ ФИНАНСИРОВАНИЯ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C3EE2B8-6209-4F3C-A771-40B796BF772D}"/>
              </a:ext>
            </a:extLst>
          </p:cNvPr>
          <p:cNvSpPr txBox="1"/>
          <p:nvPr/>
        </p:nvSpPr>
        <p:spPr>
          <a:xfrm>
            <a:off x="-9761" y="3766939"/>
            <a:ext cx="9157422" cy="369332"/>
          </a:xfrm>
          <a:prstGeom prst="rect">
            <a:avLst/>
          </a:prstGeom>
          <a:solidFill>
            <a:schemeClr val="accent2">
              <a:lumMod val="50000"/>
              <a:alpha val="4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ДОЛЯ ИНОСТРАННЫХ ОБУЧАЮЩИХСЯ В ОБЩЕЙ ЧИСЛЕННОСТИ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E091D90-64BF-4618-883F-503520DDB775}"/>
              </a:ext>
            </a:extLst>
          </p:cNvPr>
          <p:cNvSpPr txBox="1"/>
          <p:nvPr/>
        </p:nvSpPr>
        <p:spPr>
          <a:xfrm>
            <a:off x="-27690" y="6571230"/>
            <a:ext cx="9161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ПО СОСТОЯНИЮ НА </a:t>
            </a:r>
            <a:r>
              <a:rPr lang="ru-RU" sz="16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01.05.202</a:t>
            </a:r>
            <a:r>
              <a:rPr lang="en-US" sz="16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2</a:t>
            </a:r>
            <a:endParaRPr lang="ru-RU" sz="16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4379621"/>
              </p:ext>
            </p:extLst>
          </p:nvPr>
        </p:nvGraphicFramePr>
        <p:xfrm>
          <a:off x="-50536" y="1321907"/>
          <a:ext cx="9184703" cy="2372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5012461"/>
              </p:ext>
            </p:extLst>
          </p:nvPr>
        </p:nvGraphicFramePr>
        <p:xfrm>
          <a:off x="21945" y="4136271"/>
          <a:ext cx="9115075" cy="2857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xmlns="" id="{91509047-3475-4470-8634-6014535326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7721028"/>
              </p:ext>
            </p:extLst>
          </p:nvPr>
        </p:nvGraphicFramePr>
        <p:xfrm>
          <a:off x="4615457" y="1412776"/>
          <a:ext cx="4532203" cy="2381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xmlns="" id="{E15BD0A7-879D-4EC6-AC24-B87C76C141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0902916"/>
              </p:ext>
            </p:extLst>
          </p:nvPr>
        </p:nvGraphicFramePr>
        <p:xfrm>
          <a:off x="6012160" y="4136272"/>
          <a:ext cx="4824536" cy="2604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"/>
          <p:cNvSpPr txBox="1"/>
          <p:nvPr/>
        </p:nvSpPr>
        <p:spPr>
          <a:xfrm>
            <a:off x="495822" y="451771"/>
            <a:ext cx="1436249" cy="44021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2022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7147048" y="451771"/>
            <a:ext cx="1436249" cy="44021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2021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-13651" y="893277"/>
            <a:ext cx="9153761" cy="1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497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ACE35EB-B066-4EC3-8517-141DA0780947}"/>
              </a:ext>
            </a:extLst>
          </p:cNvPr>
          <p:cNvSpPr txBox="1"/>
          <p:nvPr/>
        </p:nvSpPr>
        <p:spPr>
          <a:xfrm>
            <a:off x="-19286" y="51661"/>
            <a:ext cx="9153454" cy="400110"/>
          </a:xfrm>
          <a:prstGeom prst="rect">
            <a:avLst/>
          </a:prstGeom>
          <a:solidFill>
            <a:srgbClr val="953735">
              <a:alpha val="6196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ХАРАКТЕРИСТИКА КОНТИНГЕНТА ОБУЧАЮЩИХСЯ </a:t>
            </a:r>
            <a:r>
              <a:rPr lang="ru-RU" sz="20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ИМиДО</a:t>
            </a:r>
            <a:endParaRPr lang="ru-RU" sz="2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1C2AF66-1D75-4DFA-8FC6-C1B13042D067}"/>
              </a:ext>
            </a:extLst>
          </p:cNvPr>
          <p:cNvSpPr txBox="1"/>
          <p:nvPr/>
        </p:nvSpPr>
        <p:spPr>
          <a:xfrm>
            <a:off x="-19286" y="952575"/>
            <a:ext cx="9153454" cy="369332"/>
          </a:xfrm>
          <a:prstGeom prst="rect">
            <a:avLst/>
          </a:prstGeom>
          <a:solidFill>
            <a:schemeClr val="accent2">
              <a:lumMod val="50000"/>
              <a:alpha val="4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РАСПРЕДЕЛЕНИЕ ОБУЧАЮЩИХСЯ ПО ФОРМЕ ОБУЧЕНИЯ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C3EE2B8-6209-4F3C-A771-40B796BF772D}"/>
              </a:ext>
            </a:extLst>
          </p:cNvPr>
          <p:cNvSpPr txBox="1"/>
          <p:nvPr/>
        </p:nvSpPr>
        <p:spPr>
          <a:xfrm>
            <a:off x="19093" y="3827005"/>
            <a:ext cx="9115075" cy="369332"/>
          </a:xfrm>
          <a:prstGeom prst="rect">
            <a:avLst/>
          </a:prstGeom>
          <a:solidFill>
            <a:schemeClr val="accent2">
              <a:lumMod val="50000"/>
              <a:alpha val="4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РАСПРЕДЕЛЕНИЕ ОБУЧАЮЩИХСЯ ПО НАПРАВЛЕНИЯМ ПОДГОТОВКИ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A1D1F66-60D8-4129-B4E3-37550051FA0E}"/>
              </a:ext>
            </a:extLst>
          </p:cNvPr>
          <p:cNvSpPr txBox="1"/>
          <p:nvPr/>
        </p:nvSpPr>
        <p:spPr>
          <a:xfrm>
            <a:off x="38540" y="6521967"/>
            <a:ext cx="9115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ПО СОСТОЯНИЮ НА </a:t>
            </a:r>
            <a:r>
              <a:rPr lang="ru-RU" sz="16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01.05.2021</a:t>
            </a:r>
            <a:endParaRPr lang="ru-RU" sz="16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2839751D-6A0B-4CDC-9F6C-C0500D6ECB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4604241"/>
              </p:ext>
            </p:extLst>
          </p:nvPr>
        </p:nvGraphicFramePr>
        <p:xfrm>
          <a:off x="-5793" y="4293096"/>
          <a:ext cx="9042289" cy="2112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6240740"/>
              </p:ext>
            </p:extLst>
          </p:nvPr>
        </p:nvGraphicFramePr>
        <p:xfrm>
          <a:off x="179512" y="1321907"/>
          <a:ext cx="8856984" cy="2323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495822" y="451771"/>
            <a:ext cx="1436249" cy="44021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2022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147048" y="451771"/>
            <a:ext cx="1436249" cy="44021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2021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-13651" y="893277"/>
            <a:ext cx="9153761" cy="1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xmlns="" id="{F4C22D6E-F3EE-4DA3-BDCD-D024DC4825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070542"/>
              </p:ext>
            </p:extLst>
          </p:nvPr>
        </p:nvGraphicFramePr>
        <p:xfrm>
          <a:off x="4576630" y="1196752"/>
          <a:ext cx="4963922" cy="2689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96025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D2FA116D-0D59-4520-8144-74BA9552F214}"/>
              </a:ext>
            </a:extLst>
          </p:cNvPr>
          <p:cNvSpPr/>
          <p:nvPr/>
        </p:nvSpPr>
        <p:spPr>
          <a:xfrm>
            <a:off x="-37816" y="2703360"/>
            <a:ext cx="9153454" cy="1335554"/>
          </a:xfrm>
          <a:prstGeom prst="rect">
            <a:avLst/>
          </a:prstGeom>
          <a:solidFill>
            <a:srgbClr val="7C5A54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1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2476ABD-D498-46D8-A192-9AEC356C1B95}"/>
              </a:ext>
            </a:extLst>
          </p:cNvPr>
          <p:cNvSpPr txBox="1"/>
          <p:nvPr/>
        </p:nvSpPr>
        <p:spPr>
          <a:xfrm>
            <a:off x="-9454" y="48690"/>
            <a:ext cx="9153454" cy="523220"/>
          </a:xfrm>
          <a:prstGeom prst="rect">
            <a:avLst/>
          </a:prstGeom>
          <a:solidFill>
            <a:srgbClr val="C00000">
              <a:alpha val="5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ЧИСЛЕННОСТЬ </a:t>
            </a:r>
            <a:r>
              <a:rPr lang="ru-RU" sz="2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ПОСТУПИВШИХ В </a:t>
            </a:r>
            <a:r>
              <a:rPr lang="ru-RU" sz="28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ИМиДО</a:t>
            </a:r>
            <a:endParaRPr lang="ru-RU" sz="2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D2FA116D-0D59-4520-8144-74BA9552F214}"/>
              </a:ext>
            </a:extLst>
          </p:cNvPr>
          <p:cNvSpPr/>
          <p:nvPr/>
        </p:nvSpPr>
        <p:spPr>
          <a:xfrm>
            <a:off x="-5889" y="836712"/>
            <a:ext cx="9153454" cy="1368152"/>
          </a:xfrm>
          <a:prstGeom prst="rect">
            <a:avLst/>
          </a:prstGeom>
          <a:solidFill>
            <a:srgbClr val="7C5A54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ru-RU" sz="1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A45FEB6E-C58D-430C-9EDE-DC0F92605A8D}"/>
              </a:ext>
            </a:extLst>
          </p:cNvPr>
          <p:cNvSpPr/>
          <p:nvPr/>
        </p:nvSpPr>
        <p:spPr>
          <a:xfrm>
            <a:off x="286949" y="836712"/>
            <a:ext cx="1367432" cy="1368152"/>
          </a:xfrm>
          <a:prstGeom prst="ellipse">
            <a:avLst/>
          </a:prstGeom>
          <a:solidFill>
            <a:srgbClr val="C0000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Bookman Old Style" panose="02050604050505020204" pitchFamily="18" charset="0"/>
              </a:rPr>
              <a:t>305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2FA116D-0D59-4520-8144-74BA9552F214}"/>
              </a:ext>
            </a:extLst>
          </p:cNvPr>
          <p:cNvSpPr/>
          <p:nvPr/>
        </p:nvSpPr>
        <p:spPr>
          <a:xfrm>
            <a:off x="-37816" y="4725144"/>
            <a:ext cx="9153454" cy="1335554"/>
          </a:xfrm>
          <a:prstGeom prst="rect">
            <a:avLst/>
          </a:prstGeom>
          <a:solidFill>
            <a:srgbClr val="7C5A54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1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-28362" y="234888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-28362" y="436510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565" y="630932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04312" y="908720"/>
            <a:ext cx="3495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man Old Style" panose="02050604050505020204" pitchFamily="18" charset="0"/>
              </a:rPr>
              <a:t>БЮДЖЕТ        60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04313" y="1415063"/>
            <a:ext cx="3495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man Old Style" panose="02050604050505020204" pitchFamily="18" charset="0"/>
              </a:rPr>
              <a:t>ПЛАТНО         245   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24529" y="2983517"/>
            <a:ext cx="3495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man Old Style" panose="02050604050505020204" pitchFamily="18" charset="0"/>
              </a:rPr>
              <a:t>БЮДЖЕТ        70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24529" y="3501008"/>
            <a:ext cx="3495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man Old Style" panose="02050604050505020204" pitchFamily="18" charset="0"/>
              </a:rPr>
              <a:t>ПЛАТНО         209   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A45FEB6E-C58D-430C-9EDE-DC0F92605A8D}"/>
              </a:ext>
            </a:extLst>
          </p:cNvPr>
          <p:cNvSpPr/>
          <p:nvPr/>
        </p:nvSpPr>
        <p:spPr>
          <a:xfrm>
            <a:off x="271372" y="2703360"/>
            <a:ext cx="1326536" cy="1360535"/>
          </a:xfrm>
          <a:prstGeom prst="ellipse">
            <a:avLst/>
          </a:prstGeom>
          <a:solidFill>
            <a:srgbClr val="C0000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Bookman Old Style" panose="02050604050505020204" pitchFamily="18" charset="0"/>
              </a:rPr>
              <a:t>279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A45FEB6E-C58D-430C-9EDE-DC0F92605A8D}"/>
              </a:ext>
            </a:extLst>
          </p:cNvPr>
          <p:cNvSpPr/>
          <p:nvPr/>
        </p:nvSpPr>
        <p:spPr>
          <a:xfrm>
            <a:off x="259987" y="4725144"/>
            <a:ext cx="1319343" cy="1335554"/>
          </a:xfrm>
          <a:prstGeom prst="ellipse">
            <a:avLst/>
          </a:prstGeom>
          <a:solidFill>
            <a:srgbClr val="C0000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Bookman Old Style" panose="02050604050505020204" pitchFamily="18" charset="0"/>
              </a:rPr>
              <a:t>2</a:t>
            </a:r>
            <a:r>
              <a:rPr lang="en-US" sz="2800" b="1" dirty="0" smtClean="0">
                <a:latin typeface="Bookman Old Style" panose="02050604050505020204" pitchFamily="18" charset="0"/>
              </a:rPr>
              <a:t>53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04313" y="4992811"/>
            <a:ext cx="3495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man Old Style" panose="02050604050505020204" pitchFamily="18" charset="0"/>
              </a:rPr>
              <a:t>БЮДЖЕТ        70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29862" y="5517232"/>
            <a:ext cx="3495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man Old Style" panose="02050604050505020204" pitchFamily="18" charset="0"/>
              </a:rPr>
              <a:t>ПЛАТНО         183   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027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2476ABD-D498-46D8-A192-9AEC356C1B95}"/>
              </a:ext>
            </a:extLst>
          </p:cNvPr>
          <p:cNvSpPr txBox="1"/>
          <p:nvPr/>
        </p:nvSpPr>
        <p:spPr>
          <a:xfrm>
            <a:off x="0" y="116632"/>
            <a:ext cx="9153454" cy="830997"/>
          </a:xfrm>
          <a:prstGeom prst="rect">
            <a:avLst/>
          </a:prstGeom>
          <a:solidFill>
            <a:srgbClr val="632523">
              <a:alpha val="4196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ЧИСЛЕННОСТЬ ПОСТУПИВШИХ В ИМИДО В 2021 ГОДУ ПО НАПРАВЛЕНИЯМ</a:t>
            </a:r>
            <a:endParaRPr lang="ru-RU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520517"/>
              </p:ext>
            </p:extLst>
          </p:nvPr>
        </p:nvGraphicFramePr>
        <p:xfrm>
          <a:off x="1" y="947631"/>
          <a:ext cx="9143999" cy="5865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4087"/>
                <a:gridCol w="1152128"/>
                <a:gridCol w="1667280"/>
                <a:gridCol w="960504"/>
              </a:tblGrid>
              <a:tr h="611757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Направление подготовки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2020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Бюджетные места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2021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916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Экономика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B8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52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B8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B8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40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B86">
                        <a:alpha val="60000"/>
                      </a:srgbClr>
                    </a:solidFill>
                  </a:tcPr>
                </a:tc>
              </a:tr>
              <a:tr h="35916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Экономическая безопасность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10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14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916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Менеджмент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B8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29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B8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B8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30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B86">
                        <a:alpha val="60000"/>
                      </a:srgbClr>
                    </a:solidFill>
                  </a:tcPr>
                </a:tc>
              </a:tr>
              <a:tr h="35417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Государственное и муниципальное управление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29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24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916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Реклама и связи с общественностью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11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18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916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Таможенное дело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B8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B8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B8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8B86">
                        <a:alpha val="60000"/>
                      </a:srgbClr>
                    </a:solidFill>
                  </a:tcPr>
                </a:tc>
              </a:tr>
              <a:tr h="64869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Проектирование, производство и эксплуатация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 ракет и ракетно-космических комплексов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26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19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916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Управление качеством 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23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19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916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Информационные системы и технологии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46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44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916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Информационная безопасность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22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26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955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Конструкторско-технологическое обеспечение машиностроительных производств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13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13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916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Бизнес-информатика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9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09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ИТОГО</a:t>
                      </a:r>
                      <a:endParaRPr lang="ru-RU" sz="18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279</a:t>
                      </a:r>
                      <a:endParaRPr lang="ru-RU" sz="18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70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253</a:t>
                      </a:r>
                      <a:endParaRPr lang="ru-RU" sz="18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283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3EBE2D4-1650-454C-B59A-01B8775F0E0E}"/>
              </a:ext>
            </a:extLst>
          </p:cNvPr>
          <p:cNvSpPr txBox="1"/>
          <p:nvPr/>
        </p:nvSpPr>
        <p:spPr>
          <a:xfrm>
            <a:off x="3569" y="260648"/>
            <a:ext cx="9153454" cy="830997"/>
          </a:xfrm>
          <a:prstGeom prst="rect">
            <a:avLst/>
          </a:prstGeom>
          <a:solidFill>
            <a:schemeClr val="accent2">
              <a:lumMod val="50000"/>
              <a:alpha val="4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СРЕДНЯЯ УСПЕВАЕМОСТЬ</a:t>
            </a:r>
            <a:r>
              <a:rPr lang="en-US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ОБУЧАЮЩИХСЯ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НА БЮДЖЕТНОЙ ФОРМЕ</a:t>
            </a:r>
            <a:endParaRPr lang="ru-RU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E46EFF66-8717-4E04-963F-BB1AFA6B5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205721"/>
              </p:ext>
            </p:extLst>
          </p:nvPr>
        </p:nvGraphicFramePr>
        <p:xfrm>
          <a:off x="-9454" y="1268760"/>
          <a:ext cx="9153454" cy="500212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408804">
                  <a:extLst>
                    <a:ext uri="{9D8B030D-6E8A-4147-A177-3AD203B41FA5}">
                      <a16:colId xmlns:a16="http://schemas.microsoft.com/office/drawing/2014/main" xmlns="" val="857738615"/>
                    </a:ext>
                  </a:extLst>
                </a:gridCol>
                <a:gridCol w="963522">
                  <a:extLst>
                    <a:ext uri="{9D8B030D-6E8A-4147-A177-3AD203B41FA5}">
                      <a16:colId xmlns:a16="http://schemas.microsoft.com/office/drawing/2014/main" xmlns="" val="1519479666"/>
                    </a:ext>
                  </a:extLst>
                </a:gridCol>
                <a:gridCol w="1093226">
                  <a:extLst>
                    <a:ext uri="{9D8B030D-6E8A-4147-A177-3AD203B41FA5}">
                      <a16:colId xmlns:a16="http://schemas.microsoft.com/office/drawing/2014/main" xmlns="" val="504176740"/>
                    </a:ext>
                  </a:extLst>
                </a:gridCol>
                <a:gridCol w="889404">
                  <a:extLst>
                    <a:ext uri="{9D8B030D-6E8A-4147-A177-3AD203B41FA5}">
                      <a16:colId xmlns:a16="http://schemas.microsoft.com/office/drawing/2014/main" xmlns="" val="2275358665"/>
                    </a:ext>
                  </a:extLst>
                </a:gridCol>
                <a:gridCol w="852346">
                  <a:extLst>
                    <a:ext uri="{9D8B030D-6E8A-4147-A177-3AD203B41FA5}">
                      <a16:colId xmlns:a16="http://schemas.microsoft.com/office/drawing/2014/main" xmlns="" val="422427478"/>
                    </a:ext>
                  </a:extLst>
                </a:gridCol>
                <a:gridCol w="1025425">
                  <a:extLst>
                    <a:ext uri="{9D8B030D-6E8A-4147-A177-3AD203B41FA5}">
                      <a16:colId xmlns:a16="http://schemas.microsoft.com/office/drawing/2014/main" xmlns="" val="3078175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741033610"/>
                    </a:ext>
                  </a:extLst>
                </a:gridCol>
                <a:gridCol w="984623"/>
              </a:tblGrid>
              <a:tr h="32403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ПОКАЗАТЕЛЬ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ГОД НАБОРА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47359">
                <a:tc v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2021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20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20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20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20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20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20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464357103"/>
                  </a:ext>
                </a:extLst>
              </a:tr>
              <a:tr h="6407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Численность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53735">
                        <a:alpha val="4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953735">
                        <a:alpha val="4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953735">
                        <a:alpha val="4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953735">
                        <a:alpha val="4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953735">
                        <a:alpha val="4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953735">
                        <a:alpha val="4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953735">
                        <a:alpha val="4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953735">
                        <a:alpha val="4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5950184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Студенты имеющие академические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задолженности</a:t>
                      </a:r>
                    </a:p>
                    <a:p>
                      <a:pPr algn="ctr" fontAlgn="ctr"/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на 01.10.2021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-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296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Студенты имеющие академические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задолженности</a:t>
                      </a:r>
                    </a:p>
                    <a:p>
                      <a:pPr algn="ctr" fontAlgn="ctr"/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на 01.05.2022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-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-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8976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Студенты имеющие более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10 задолженностей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-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-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80952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435</Words>
  <Application>Microsoft Office PowerPoint</Application>
  <PresentationFormat>Экран (4:3)</PresentationFormat>
  <Paragraphs>205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Bookman Old Style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Садриева Екатерина Владимировна</dc:creator>
  <cp:lastModifiedBy>Teacher</cp:lastModifiedBy>
  <cp:revision>148</cp:revision>
  <dcterms:created xsi:type="dcterms:W3CDTF">2021-04-29T09:09:42Z</dcterms:created>
  <dcterms:modified xsi:type="dcterms:W3CDTF">2022-05-24T08:45:24Z</dcterms:modified>
</cp:coreProperties>
</file>