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1"/>
  </p:notesMasterIdLst>
  <p:sldIdLst>
    <p:sldId id="256" r:id="rId2"/>
    <p:sldId id="269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1" r:id="rId12"/>
    <p:sldId id="268" r:id="rId13"/>
    <p:sldId id="273" r:id="rId14"/>
    <p:sldId id="276" r:id="rId15"/>
    <p:sldId id="282" r:id="rId16"/>
    <p:sldId id="279" r:id="rId17"/>
    <p:sldId id="280" r:id="rId18"/>
    <p:sldId id="281" r:id="rId19"/>
    <p:sldId id="27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41A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5996" autoAdjust="0"/>
  </p:normalViewPr>
  <p:slideViewPr>
    <p:cSldViewPr snapToGrid="0">
      <p:cViewPr varScale="1">
        <p:scale>
          <a:sx n="76" d="100"/>
          <a:sy n="76" d="100"/>
        </p:scale>
        <p:origin x="43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01.03.02 Прикладная математика и информатика</c:v>
                </c:pt>
                <c:pt idx="1">
                  <c:v>09.03.02 Информационные системы и технологии</c:v>
                </c:pt>
                <c:pt idx="2">
                  <c:v>09.03.03 Прикладная информатика</c:v>
                </c:pt>
                <c:pt idx="3">
                  <c:v>10.03.01 Информационная безопасность</c:v>
                </c:pt>
                <c:pt idx="4">
                  <c:v>27.03.04 Управление в технических системах</c:v>
                </c:pt>
                <c:pt idx="5">
                  <c:v>11.05.01 Радиоэлектронные системы и комплексы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205</c:v>
                </c:pt>
                <c:pt idx="1">
                  <c:v>200</c:v>
                </c:pt>
                <c:pt idx="2">
                  <c:v>198</c:v>
                </c:pt>
                <c:pt idx="3">
                  <c:v>198</c:v>
                </c:pt>
                <c:pt idx="4">
                  <c:v>199</c:v>
                </c:pt>
                <c:pt idx="5">
                  <c:v>176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01.03.02 Прикладная математика и информатика</c:v>
                </c:pt>
                <c:pt idx="1">
                  <c:v>09.03.02 Информационные системы и технологии</c:v>
                </c:pt>
                <c:pt idx="2">
                  <c:v>09.03.03 Прикладная информатика</c:v>
                </c:pt>
                <c:pt idx="3">
                  <c:v>10.03.01 Информационная безопасность</c:v>
                </c:pt>
                <c:pt idx="4">
                  <c:v>27.03.04 Управление в технических системах</c:v>
                </c:pt>
                <c:pt idx="5">
                  <c:v>11.05.01 Радиоэлектронные системы и комплексы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197</c:v>
                </c:pt>
                <c:pt idx="1">
                  <c:v>203</c:v>
                </c:pt>
                <c:pt idx="2">
                  <c:v>203</c:v>
                </c:pt>
                <c:pt idx="3">
                  <c:v>207</c:v>
                </c:pt>
                <c:pt idx="4">
                  <c:v>189</c:v>
                </c:pt>
                <c:pt idx="5">
                  <c:v>170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01.03.02 Прикладная математика и информатика</c:v>
                </c:pt>
                <c:pt idx="1">
                  <c:v>09.03.02 Информационные системы и технологии</c:v>
                </c:pt>
                <c:pt idx="2">
                  <c:v>09.03.03 Прикладная информатика</c:v>
                </c:pt>
                <c:pt idx="3">
                  <c:v>10.03.01 Информационная безопасность</c:v>
                </c:pt>
                <c:pt idx="4">
                  <c:v>27.03.04 Управление в технических системах</c:v>
                </c:pt>
                <c:pt idx="5">
                  <c:v>11.05.01 Радиоэлектронные системы и комплексы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187</c:v>
                </c:pt>
                <c:pt idx="1">
                  <c:v>190</c:v>
                </c:pt>
                <c:pt idx="2">
                  <c:v>186</c:v>
                </c:pt>
                <c:pt idx="3">
                  <c:v>199</c:v>
                </c:pt>
                <c:pt idx="4">
                  <c:v>164</c:v>
                </c:pt>
                <c:pt idx="5">
                  <c:v>124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5066480"/>
        <c:axId val="445064520"/>
      </c:barChart>
      <c:catAx>
        <c:axId val="44506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5064520"/>
        <c:crosses val="autoZero"/>
        <c:auto val="1"/>
        <c:lblAlgn val="ctr"/>
        <c:lblOffset val="100"/>
        <c:noMultiLvlLbl val="0"/>
      </c:catAx>
      <c:valAx>
        <c:axId val="4450645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506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Бакалавриат</a:t>
            </a:r>
            <a:endParaRPr lang="ru-RU" sz="2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 Трудоустроенные</c:v>
                </c:pt>
                <c:pt idx="1">
                  <c:v>Продолжают обучение + армия</c:v>
                </c:pt>
                <c:pt idx="2">
                  <c:v>Нетрудоустроенны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</c:v>
                </c:pt>
                <c:pt idx="1">
                  <c:v>0.19</c:v>
                </c:pt>
                <c:pt idx="2">
                  <c:v>0.01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 Трудоустроенные</c:v>
                </c:pt>
                <c:pt idx="1">
                  <c:v>Продолжают обучение + армия</c:v>
                </c:pt>
                <c:pt idx="2">
                  <c:v>Нетрудоустроенны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0.76</c:v>
                </c:pt>
                <c:pt idx="1">
                  <c:v>0.24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5006896"/>
        <c:axId val="445009640"/>
      </c:barChart>
      <c:catAx>
        <c:axId val="44500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5009640"/>
        <c:crosses val="autoZero"/>
        <c:auto val="1"/>
        <c:lblAlgn val="ctr"/>
        <c:lblOffset val="100"/>
        <c:noMultiLvlLbl val="0"/>
      </c:catAx>
      <c:valAx>
        <c:axId val="4450096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4500689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Магистратура</a:t>
            </a:r>
            <a:endParaRPr lang="ru-RU" sz="2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4340896609210301E-2"/>
          <c:y val="0.12448247215560015"/>
          <c:w val="0.95131820678157941"/>
          <c:h val="0.71269773033394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 Трудоустроенные</c:v>
                </c:pt>
                <c:pt idx="1">
                  <c:v>Служба в ВС России</c:v>
                </c:pt>
                <c:pt idx="2">
                  <c:v>Нетрудоустроенны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0.9</c:v>
                </c:pt>
                <c:pt idx="1">
                  <c:v>0.05</c:v>
                </c:pt>
                <c:pt idx="2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 Трудоустроенные</c:v>
                </c:pt>
                <c:pt idx="1">
                  <c:v>Служба в ВС России</c:v>
                </c:pt>
                <c:pt idx="2">
                  <c:v>Нетрудоустроенны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0.9</c:v>
                </c:pt>
                <c:pt idx="1">
                  <c:v>0.1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5010032"/>
        <c:axId val="445009248"/>
      </c:barChart>
      <c:catAx>
        <c:axId val="44501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5009248"/>
        <c:crosses val="autoZero"/>
        <c:auto val="1"/>
        <c:lblAlgn val="ctr"/>
        <c:lblOffset val="100"/>
        <c:noMultiLvlLbl val="0"/>
      </c:catAx>
      <c:valAx>
        <c:axId val="4450092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450100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Бакалавриат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7.9927784172435096E-3"/>
          <c:y val="4.904250305212349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2027404172119645E-2"/>
          <c:y val="0.10477930777086183"/>
          <c:w val="0.95594519165576075"/>
          <c:h val="0.759935209833369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Лист1!$J$2</c:f>
              <c:strCache>
                <c:ptCount val="1"/>
                <c:pt idx="0">
                  <c:v> Трудоустроенные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Лист1!$I$3:$I$4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Лист1!$J$3:$J$4</c:f>
              <c:numCache>
                <c:formatCode>General</c:formatCode>
                <c:ptCount val="2"/>
                <c:pt idx="0">
                  <c:v>77</c:v>
                </c:pt>
                <c:pt idx="1">
                  <c:v>87</c:v>
                </c:pt>
              </c:numCache>
            </c:numRef>
          </c:val>
        </c:ser>
        <c:ser>
          <c:idx val="1"/>
          <c:order val="1"/>
          <c:tx>
            <c:strRef>
              <c:f>Лист1!$K$2</c:f>
              <c:strCache>
                <c:ptCount val="1"/>
                <c:pt idx="0">
                  <c:v>Продолжают обучение + армия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Лист1!$I$3:$I$4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Лист1!$K$3:$K$4</c:f>
              <c:numCache>
                <c:formatCode>General</c:formatCode>
                <c:ptCount val="2"/>
                <c:pt idx="0">
                  <c:v>18</c:v>
                </c:pt>
                <c:pt idx="1">
                  <c:v>27</c:v>
                </c:pt>
              </c:numCache>
            </c:numRef>
          </c:val>
        </c:ser>
        <c:ser>
          <c:idx val="2"/>
          <c:order val="2"/>
          <c:tx>
            <c:strRef>
              <c:f>Лист1!$L$2</c:f>
              <c:strCache>
                <c:ptCount val="1"/>
                <c:pt idx="0">
                  <c:v>Нетрудоустроенны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Лист1!$I$3:$I$4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Лист1!$L$3:$L$4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5012384"/>
        <c:axId val="445012776"/>
      </c:barChart>
      <c:catAx>
        <c:axId val="44501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5012776"/>
        <c:crosses val="autoZero"/>
        <c:auto val="1"/>
        <c:lblAlgn val="ctr"/>
        <c:lblOffset val="100"/>
        <c:noMultiLvlLbl val="0"/>
      </c:catAx>
      <c:valAx>
        <c:axId val="4450127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5012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436416939110685E-2"/>
          <c:y val="0.88860516749655982"/>
          <c:w val="0.91152092830501452"/>
          <c:h val="9.6682081587803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Магистратура</a:t>
            </a:r>
          </a:p>
        </c:rich>
      </c:tx>
      <c:layout>
        <c:manualLayout>
          <c:xMode val="edge"/>
          <c:yMode val="edge"/>
          <c:x val="8.828441101366484E-3"/>
          <c:y val="4.904250305212349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Трудоустроенные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</c:v>
                </c:pt>
                <c:pt idx="1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 России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Нетрудоустроенны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5004936"/>
        <c:axId val="445008072"/>
      </c:barChart>
      <c:catAx>
        <c:axId val="445004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5008072"/>
        <c:crosses val="autoZero"/>
        <c:auto val="1"/>
        <c:lblAlgn val="ctr"/>
        <c:lblOffset val="100"/>
        <c:noMultiLvlLbl val="0"/>
      </c:catAx>
      <c:valAx>
        <c:axId val="4450080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5004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13273D-2735-46D1-858A-3B4B434D57ED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02D1EB-786A-47CB-9DCB-D11729108716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Обеспечить набор студентов на 2022-2023 </a:t>
          </a:r>
          <a:r>
            <a:rPr lang="ru-RU" dirty="0" err="1" smtClean="0">
              <a:solidFill>
                <a:srgbClr val="002060"/>
              </a:solidFill>
            </a:rPr>
            <a:t>уч.год</a:t>
          </a:r>
          <a:endParaRPr lang="ru-RU" dirty="0">
            <a:solidFill>
              <a:srgbClr val="002060"/>
            </a:solidFill>
          </a:endParaRPr>
        </a:p>
      </dgm:t>
    </dgm:pt>
    <dgm:pt modelId="{34E68E50-125C-48F4-8F08-A3DA65DA9A55}" type="parTrans" cxnId="{62DDA067-0BD9-434E-A138-080445B3A14C}">
      <dgm:prSet/>
      <dgm:spPr/>
      <dgm:t>
        <a:bodyPr/>
        <a:lstStyle/>
        <a:p>
          <a:endParaRPr lang="ru-RU"/>
        </a:p>
      </dgm:t>
    </dgm:pt>
    <dgm:pt modelId="{19CEBBA5-83D9-4408-8CA4-0FC9A752A4F9}" type="sibTrans" cxnId="{62DDA067-0BD9-434E-A138-080445B3A14C}">
      <dgm:prSet/>
      <dgm:spPr/>
      <dgm:t>
        <a:bodyPr/>
        <a:lstStyle/>
        <a:p>
          <a:endParaRPr lang="ru-RU"/>
        </a:p>
      </dgm:t>
    </dgm:pt>
    <dgm:pt modelId="{3776BE0A-EFCB-4818-AE36-B7A1B4357C87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Обеспечить укомплектование ППС по кафедрам</a:t>
          </a:r>
          <a:endParaRPr lang="ru-RU" dirty="0">
            <a:solidFill>
              <a:srgbClr val="002060"/>
            </a:solidFill>
          </a:endParaRPr>
        </a:p>
      </dgm:t>
    </dgm:pt>
    <dgm:pt modelId="{5EA55AA2-02AE-4DD1-B5FA-5317F381DED9}" type="parTrans" cxnId="{E697FA6A-AE69-43E6-83EB-90ED0EFE3D5C}">
      <dgm:prSet/>
      <dgm:spPr/>
      <dgm:t>
        <a:bodyPr/>
        <a:lstStyle/>
        <a:p>
          <a:endParaRPr lang="ru-RU"/>
        </a:p>
      </dgm:t>
    </dgm:pt>
    <dgm:pt modelId="{106FC764-C774-42CF-A785-8E51C94DF758}" type="sibTrans" cxnId="{E697FA6A-AE69-43E6-83EB-90ED0EFE3D5C}">
      <dgm:prSet/>
      <dgm:spPr/>
      <dgm:t>
        <a:bodyPr/>
        <a:lstStyle/>
        <a:p>
          <a:endParaRPr lang="ru-RU"/>
        </a:p>
      </dgm:t>
    </dgm:pt>
    <dgm:pt modelId="{8C6281DE-159A-4F40-9AEE-1C050B595635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Создание минимально необходимой материально-технической базы</a:t>
          </a:r>
          <a:endParaRPr lang="ru-RU" dirty="0">
            <a:solidFill>
              <a:srgbClr val="002060"/>
            </a:solidFill>
          </a:endParaRPr>
        </a:p>
      </dgm:t>
    </dgm:pt>
    <dgm:pt modelId="{6CEBD42F-278B-425B-8977-D6F779A00381}" type="parTrans" cxnId="{0CF2AAB9-5732-4A74-BE8D-F4FA4E29C84A}">
      <dgm:prSet/>
      <dgm:spPr/>
      <dgm:t>
        <a:bodyPr/>
        <a:lstStyle/>
        <a:p>
          <a:endParaRPr lang="ru-RU"/>
        </a:p>
      </dgm:t>
    </dgm:pt>
    <dgm:pt modelId="{952DA99D-BB50-470C-8E7B-02EFF70982FA}" type="sibTrans" cxnId="{0CF2AAB9-5732-4A74-BE8D-F4FA4E29C84A}">
      <dgm:prSet/>
      <dgm:spPr/>
      <dgm:t>
        <a:bodyPr/>
        <a:lstStyle/>
        <a:p>
          <a:endParaRPr lang="ru-RU"/>
        </a:p>
      </dgm:t>
    </dgm:pt>
    <dgm:pt modelId="{72DA2DF2-9BBA-47D9-9BB0-B7C7EAD99D95}" type="pres">
      <dgm:prSet presAssocID="{B113273D-2735-46D1-858A-3B4B434D57E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C15884-20CB-4DC1-AB40-19A382F2DCDC}" type="pres">
      <dgm:prSet presAssocID="{8C02D1EB-786A-47CB-9DCB-D1172910871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600C4E-8E83-4F51-91D4-DF0CE080B9AD}" type="pres">
      <dgm:prSet presAssocID="{19CEBBA5-83D9-4408-8CA4-0FC9A752A4F9}" presName="sibTrans" presStyleCnt="0"/>
      <dgm:spPr/>
    </dgm:pt>
    <dgm:pt modelId="{414B2B37-655E-46C3-B4CD-1C6409DD75DC}" type="pres">
      <dgm:prSet presAssocID="{3776BE0A-EFCB-4818-AE36-B7A1B4357C8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3A5CE9-E477-4C81-8636-14DD3A336443}" type="pres">
      <dgm:prSet presAssocID="{106FC764-C774-42CF-A785-8E51C94DF758}" presName="sibTrans" presStyleCnt="0"/>
      <dgm:spPr/>
    </dgm:pt>
    <dgm:pt modelId="{1C8B3D26-D1BC-4D4B-B48E-70DA9BB558E9}" type="pres">
      <dgm:prSet presAssocID="{8C6281DE-159A-4F40-9AEE-1C050B59563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DDA067-0BD9-434E-A138-080445B3A14C}" srcId="{B113273D-2735-46D1-858A-3B4B434D57ED}" destId="{8C02D1EB-786A-47CB-9DCB-D11729108716}" srcOrd="0" destOrd="0" parTransId="{34E68E50-125C-48F4-8F08-A3DA65DA9A55}" sibTransId="{19CEBBA5-83D9-4408-8CA4-0FC9A752A4F9}"/>
    <dgm:cxn modelId="{394D7ABF-73CD-4051-907C-BA2414FCD5DD}" type="presOf" srcId="{8C6281DE-159A-4F40-9AEE-1C050B595635}" destId="{1C8B3D26-D1BC-4D4B-B48E-70DA9BB558E9}" srcOrd="0" destOrd="0" presId="urn:microsoft.com/office/officeart/2005/8/layout/default"/>
    <dgm:cxn modelId="{5B935069-AF5A-4594-BA48-958391133857}" type="presOf" srcId="{8C02D1EB-786A-47CB-9DCB-D11729108716}" destId="{ADC15884-20CB-4DC1-AB40-19A382F2DCDC}" srcOrd="0" destOrd="0" presId="urn:microsoft.com/office/officeart/2005/8/layout/default"/>
    <dgm:cxn modelId="{E697FA6A-AE69-43E6-83EB-90ED0EFE3D5C}" srcId="{B113273D-2735-46D1-858A-3B4B434D57ED}" destId="{3776BE0A-EFCB-4818-AE36-B7A1B4357C87}" srcOrd="1" destOrd="0" parTransId="{5EA55AA2-02AE-4DD1-B5FA-5317F381DED9}" sibTransId="{106FC764-C774-42CF-A785-8E51C94DF758}"/>
    <dgm:cxn modelId="{FE85CDCE-B76D-4253-9210-EEE8D2FCD17F}" type="presOf" srcId="{3776BE0A-EFCB-4818-AE36-B7A1B4357C87}" destId="{414B2B37-655E-46C3-B4CD-1C6409DD75DC}" srcOrd="0" destOrd="0" presId="urn:microsoft.com/office/officeart/2005/8/layout/default"/>
    <dgm:cxn modelId="{D7030223-D0C3-4C13-89DC-996DD2386B36}" type="presOf" srcId="{B113273D-2735-46D1-858A-3B4B434D57ED}" destId="{72DA2DF2-9BBA-47D9-9BB0-B7C7EAD99D95}" srcOrd="0" destOrd="0" presId="urn:microsoft.com/office/officeart/2005/8/layout/default"/>
    <dgm:cxn modelId="{0CF2AAB9-5732-4A74-BE8D-F4FA4E29C84A}" srcId="{B113273D-2735-46D1-858A-3B4B434D57ED}" destId="{8C6281DE-159A-4F40-9AEE-1C050B595635}" srcOrd="2" destOrd="0" parTransId="{6CEBD42F-278B-425B-8977-D6F779A00381}" sibTransId="{952DA99D-BB50-470C-8E7B-02EFF70982FA}"/>
    <dgm:cxn modelId="{49C5418E-A905-4E3C-9FB4-E8C9B69F3CF6}" type="presParOf" srcId="{72DA2DF2-9BBA-47D9-9BB0-B7C7EAD99D95}" destId="{ADC15884-20CB-4DC1-AB40-19A382F2DCDC}" srcOrd="0" destOrd="0" presId="urn:microsoft.com/office/officeart/2005/8/layout/default"/>
    <dgm:cxn modelId="{6670761A-AEBE-4079-A783-CC791E673B3C}" type="presParOf" srcId="{72DA2DF2-9BBA-47D9-9BB0-B7C7EAD99D95}" destId="{34600C4E-8E83-4F51-91D4-DF0CE080B9AD}" srcOrd="1" destOrd="0" presId="urn:microsoft.com/office/officeart/2005/8/layout/default"/>
    <dgm:cxn modelId="{2155FD17-8396-4C20-9F49-F60EF92B2A75}" type="presParOf" srcId="{72DA2DF2-9BBA-47D9-9BB0-B7C7EAD99D95}" destId="{414B2B37-655E-46C3-B4CD-1C6409DD75DC}" srcOrd="2" destOrd="0" presId="urn:microsoft.com/office/officeart/2005/8/layout/default"/>
    <dgm:cxn modelId="{F8EDEA17-FEC9-4B4B-8523-CED68B861D8B}" type="presParOf" srcId="{72DA2DF2-9BBA-47D9-9BB0-B7C7EAD99D95}" destId="{463A5CE9-E477-4C81-8636-14DD3A336443}" srcOrd="3" destOrd="0" presId="urn:microsoft.com/office/officeart/2005/8/layout/default"/>
    <dgm:cxn modelId="{0FCBD2E6-82AF-44E1-9477-57C3AC9493BE}" type="presParOf" srcId="{72DA2DF2-9BBA-47D9-9BB0-B7C7EAD99D95}" destId="{1C8B3D26-D1BC-4D4B-B48E-70DA9BB558E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F0855A-8431-4E2B-A9B0-18559CD16CCC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56D281-37BF-4972-9577-635CD1BA9211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Создание на базе ЦБИ рабочей группы для проведения НИРС</a:t>
          </a:r>
          <a:endParaRPr lang="ru-RU" dirty="0">
            <a:solidFill>
              <a:srgbClr val="002060"/>
            </a:solidFill>
          </a:endParaRPr>
        </a:p>
      </dgm:t>
    </dgm:pt>
    <dgm:pt modelId="{45A2DC83-7E1C-408E-929E-5C9A562F8181}" type="parTrans" cxnId="{5BE0031B-494A-4F62-888A-45C9E8D52BA4}">
      <dgm:prSet/>
      <dgm:spPr/>
      <dgm:t>
        <a:bodyPr/>
        <a:lstStyle/>
        <a:p>
          <a:endParaRPr lang="ru-RU"/>
        </a:p>
      </dgm:t>
    </dgm:pt>
    <dgm:pt modelId="{1B61E058-0765-465E-A01B-3B1FA6CA2D09}" type="sibTrans" cxnId="{5BE0031B-494A-4F62-888A-45C9E8D52BA4}">
      <dgm:prSet/>
      <dgm:spPr/>
      <dgm:t>
        <a:bodyPr/>
        <a:lstStyle/>
        <a:p>
          <a:endParaRPr lang="ru-RU"/>
        </a:p>
      </dgm:t>
    </dgm:pt>
    <dgm:pt modelId="{AC5E883C-A6CB-41D5-832D-EDCA0D52D78B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Участие в проекте стратегического направления «Цифровой университет»</a:t>
          </a:r>
          <a:endParaRPr lang="ru-RU" dirty="0">
            <a:solidFill>
              <a:srgbClr val="002060"/>
            </a:solidFill>
          </a:endParaRPr>
        </a:p>
      </dgm:t>
    </dgm:pt>
    <dgm:pt modelId="{ED11CF60-1B2F-4A86-A84A-F7409DC8F541}" type="parTrans" cxnId="{39D9DAD0-334B-4AC1-A7B6-8F7720EAFFE8}">
      <dgm:prSet/>
      <dgm:spPr/>
      <dgm:t>
        <a:bodyPr/>
        <a:lstStyle/>
        <a:p>
          <a:endParaRPr lang="ru-RU"/>
        </a:p>
      </dgm:t>
    </dgm:pt>
    <dgm:pt modelId="{82C282F9-8C8E-4E7D-B72E-215E514581CE}" type="sibTrans" cxnId="{39D9DAD0-334B-4AC1-A7B6-8F7720EAFFE8}">
      <dgm:prSet/>
      <dgm:spPr/>
      <dgm:t>
        <a:bodyPr/>
        <a:lstStyle/>
        <a:p>
          <a:endParaRPr lang="ru-RU"/>
        </a:p>
      </dgm:t>
    </dgm:pt>
    <dgm:pt modelId="{20AF5653-4F19-4904-AAE3-AEFD7A1DC7CE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Продолжить программу повышения компьютерной грамотности для лиц серебряного возраста</a:t>
          </a:r>
          <a:endParaRPr lang="ru-RU" dirty="0">
            <a:solidFill>
              <a:srgbClr val="002060"/>
            </a:solidFill>
          </a:endParaRPr>
        </a:p>
      </dgm:t>
    </dgm:pt>
    <dgm:pt modelId="{DAFD92C0-A493-4BB6-858C-152483EFA14E}" type="parTrans" cxnId="{7753DFE5-C68A-47D6-ADEE-D84D2DE2B107}">
      <dgm:prSet/>
      <dgm:spPr/>
      <dgm:t>
        <a:bodyPr/>
        <a:lstStyle/>
        <a:p>
          <a:endParaRPr lang="ru-RU"/>
        </a:p>
      </dgm:t>
    </dgm:pt>
    <dgm:pt modelId="{A52113A3-F87F-44B7-90C4-9FB33587A31B}" type="sibTrans" cxnId="{7753DFE5-C68A-47D6-ADEE-D84D2DE2B107}">
      <dgm:prSet/>
      <dgm:spPr/>
      <dgm:t>
        <a:bodyPr/>
        <a:lstStyle/>
        <a:p>
          <a:endParaRPr lang="ru-RU"/>
        </a:p>
      </dgm:t>
    </dgm:pt>
    <dgm:pt modelId="{8F542CB1-C6B6-44EB-8BF6-6361906B3012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Продолжить работу школы «Информатика </a:t>
          </a:r>
          <a:r>
            <a:rPr lang="en-US" dirty="0" smtClean="0">
              <a:solidFill>
                <a:srgbClr val="002060"/>
              </a:solidFill>
            </a:rPr>
            <a:t>XXI </a:t>
          </a:r>
          <a:r>
            <a:rPr lang="ru-RU" dirty="0" smtClean="0">
              <a:solidFill>
                <a:srgbClr val="002060"/>
              </a:solidFill>
            </a:rPr>
            <a:t>век»</a:t>
          </a:r>
          <a:endParaRPr lang="ru-RU" dirty="0">
            <a:solidFill>
              <a:srgbClr val="002060"/>
            </a:solidFill>
          </a:endParaRPr>
        </a:p>
      </dgm:t>
    </dgm:pt>
    <dgm:pt modelId="{CB71E292-FCD9-4469-9F6A-25B257863330}" type="parTrans" cxnId="{92EAFE18-95B1-4955-AC98-62E1B7C6AFEA}">
      <dgm:prSet/>
      <dgm:spPr/>
      <dgm:t>
        <a:bodyPr/>
        <a:lstStyle/>
        <a:p>
          <a:endParaRPr lang="ru-RU"/>
        </a:p>
      </dgm:t>
    </dgm:pt>
    <dgm:pt modelId="{3B7FF7CC-95C5-4346-9EDE-C7CE87AFA38E}" type="sibTrans" cxnId="{92EAFE18-95B1-4955-AC98-62E1B7C6AFEA}">
      <dgm:prSet/>
      <dgm:spPr/>
      <dgm:t>
        <a:bodyPr/>
        <a:lstStyle/>
        <a:p>
          <a:endParaRPr lang="ru-RU"/>
        </a:p>
      </dgm:t>
    </dgm:pt>
    <dgm:pt modelId="{C61C3C03-F9BB-4CBF-9A5C-FD9C3216413B}" type="pres">
      <dgm:prSet presAssocID="{32F0855A-8431-4E2B-A9B0-18559CD16CC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7D7123-A796-4B64-8B5B-1D6B14EAC886}" type="pres">
      <dgm:prSet presAssocID="{EA56D281-37BF-4972-9577-635CD1BA921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2427C-E720-4B03-8FF2-A45FF7EE7130}" type="pres">
      <dgm:prSet presAssocID="{1B61E058-0765-465E-A01B-3B1FA6CA2D09}" presName="sibTrans" presStyleCnt="0"/>
      <dgm:spPr/>
    </dgm:pt>
    <dgm:pt modelId="{3C6F8519-C936-418C-8489-D65078E2F398}" type="pres">
      <dgm:prSet presAssocID="{AC5E883C-A6CB-41D5-832D-EDCA0D52D78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1DDC6E-688C-4AC7-B191-2E942CAB8591}" type="pres">
      <dgm:prSet presAssocID="{82C282F9-8C8E-4E7D-B72E-215E514581CE}" presName="sibTrans" presStyleCnt="0"/>
      <dgm:spPr/>
    </dgm:pt>
    <dgm:pt modelId="{A5F47656-7896-491D-B172-41DC3FA83CC5}" type="pres">
      <dgm:prSet presAssocID="{20AF5653-4F19-4904-AAE3-AEFD7A1DC7C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715A5-5F7C-463E-9365-A91D7FE91763}" type="pres">
      <dgm:prSet presAssocID="{A52113A3-F87F-44B7-90C4-9FB33587A31B}" presName="sibTrans" presStyleCnt="0"/>
      <dgm:spPr/>
    </dgm:pt>
    <dgm:pt modelId="{947AB05C-8C28-4F53-BC16-C6FD370F7F3F}" type="pres">
      <dgm:prSet presAssocID="{8F542CB1-C6B6-44EB-8BF6-6361906B301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C01C71-4265-418C-97CB-D8403C1FDFF6}" type="presOf" srcId="{AC5E883C-A6CB-41D5-832D-EDCA0D52D78B}" destId="{3C6F8519-C936-418C-8489-D65078E2F398}" srcOrd="0" destOrd="0" presId="urn:microsoft.com/office/officeart/2005/8/layout/default"/>
    <dgm:cxn modelId="{7753DFE5-C68A-47D6-ADEE-D84D2DE2B107}" srcId="{32F0855A-8431-4E2B-A9B0-18559CD16CCC}" destId="{20AF5653-4F19-4904-AAE3-AEFD7A1DC7CE}" srcOrd="2" destOrd="0" parTransId="{DAFD92C0-A493-4BB6-858C-152483EFA14E}" sibTransId="{A52113A3-F87F-44B7-90C4-9FB33587A31B}"/>
    <dgm:cxn modelId="{5BE0031B-494A-4F62-888A-45C9E8D52BA4}" srcId="{32F0855A-8431-4E2B-A9B0-18559CD16CCC}" destId="{EA56D281-37BF-4972-9577-635CD1BA9211}" srcOrd="0" destOrd="0" parTransId="{45A2DC83-7E1C-408E-929E-5C9A562F8181}" sibTransId="{1B61E058-0765-465E-A01B-3B1FA6CA2D09}"/>
    <dgm:cxn modelId="{37C41D47-9C10-4A61-8521-58BCD7DB184B}" type="presOf" srcId="{32F0855A-8431-4E2B-A9B0-18559CD16CCC}" destId="{C61C3C03-F9BB-4CBF-9A5C-FD9C3216413B}" srcOrd="0" destOrd="0" presId="urn:microsoft.com/office/officeart/2005/8/layout/default"/>
    <dgm:cxn modelId="{3D3ECBAB-D4AD-4596-A517-89D597B17A05}" type="presOf" srcId="{EA56D281-37BF-4972-9577-635CD1BA9211}" destId="{407D7123-A796-4B64-8B5B-1D6B14EAC886}" srcOrd="0" destOrd="0" presId="urn:microsoft.com/office/officeart/2005/8/layout/default"/>
    <dgm:cxn modelId="{92EAFE18-95B1-4955-AC98-62E1B7C6AFEA}" srcId="{32F0855A-8431-4E2B-A9B0-18559CD16CCC}" destId="{8F542CB1-C6B6-44EB-8BF6-6361906B3012}" srcOrd="3" destOrd="0" parTransId="{CB71E292-FCD9-4469-9F6A-25B257863330}" sibTransId="{3B7FF7CC-95C5-4346-9EDE-C7CE87AFA38E}"/>
    <dgm:cxn modelId="{4D2B8116-076E-409A-95FD-BAC995300DFE}" type="presOf" srcId="{8F542CB1-C6B6-44EB-8BF6-6361906B3012}" destId="{947AB05C-8C28-4F53-BC16-C6FD370F7F3F}" srcOrd="0" destOrd="0" presId="urn:microsoft.com/office/officeart/2005/8/layout/default"/>
    <dgm:cxn modelId="{70FD9A94-8F61-4994-ABC0-E20193FCF449}" type="presOf" srcId="{20AF5653-4F19-4904-AAE3-AEFD7A1DC7CE}" destId="{A5F47656-7896-491D-B172-41DC3FA83CC5}" srcOrd="0" destOrd="0" presId="urn:microsoft.com/office/officeart/2005/8/layout/default"/>
    <dgm:cxn modelId="{39D9DAD0-334B-4AC1-A7B6-8F7720EAFFE8}" srcId="{32F0855A-8431-4E2B-A9B0-18559CD16CCC}" destId="{AC5E883C-A6CB-41D5-832D-EDCA0D52D78B}" srcOrd="1" destOrd="0" parTransId="{ED11CF60-1B2F-4A86-A84A-F7409DC8F541}" sibTransId="{82C282F9-8C8E-4E7D-B72E-215E514581CE}"/>
    <dgm:cxn modelId="{3CD3D073-634A-4435-B472-285719F3BCF5}" type="presParOf" srcId="{C61C3C03-F9BB-4CBF-9A5C-FD9C3216413B}" destId="{407D7123-A796-4B64-8B5B-1D6B14EAC886}" srcOrd="0" destOrd="0" presId="urn:microsoft.com/office/officeart/2005/8/layout/default"/>
    <dgm:cxn modelId="{B69C9213-F3C5-4247-BC81-8D3303BE69A8}" type="presParOf" srcId="{C61C3C03-F9BB-4CBF-9A5C-FD9C3216413B}" destId="{8452427C-E720-4B03-8FF2-A45FF7EE7130}" srcOrd="1" destOrd="0" presId="urn:microsoft.com/office/officeart/2005/8/layout/default"/>
    <dgm:cxn modelId="{75DB18FD-BDCD-4BF8-BE6B-1D2C68EEE9B2}" type="presParOf" srcId="{C61C3C03-F9BB-4CBF-9A5C-FD9C3216413B}" destId="{3C6F8519-C936-418C-8489-D65078E2F398}" srcOrd="2" destOrd="0" presId="urn:microsoft.com/office/officeart/2005/8/layout/default"/>
    <dgm:cxn modelId="{7B33F0CF-DFFB-44F7-AAFD-61C5C6C8E642}" type="presParOf" srcId="{C61C3C03-F9BB-4CBF-9A5C-FD9C3216413B}" destId="{5A1DDC6E-688C-4AC7-B191-2E942CAB8591}" srcOrd="3" destOrd="0" presId="urn:microsoft.com/office/officeart/2005/8/layout/default"/>
    <dgm:cxn modelId="{76AF74AA-753A-4C9B-A157-6B6EF7EB69E8}" type="presParOf" srcId="{C61C3C03-F9BB-4CBF-9A5C-FD9C3216413B}" destId="{A5F47656-7896-491D-B172-41DC3FA83CC5}" srcOrd="4" destOrd="0" presId="urn:microsoft.com/office/officeart/2005/8/layout/default"/>
    <dgm:cxn modelId="{72AF1C2E-9FA6-483F-AA20-A5C4801FFC8D}" type="presParOf" srcId="{C61C3C03-F9BB-4CBF-9A5C-FD9C3216413B}" destId="{FBC715A5-5F7C-463E-9365-A91D7FE91763}" srcOrd="5" destOrd="0" presId="urn:microsoft.com/office/officeart/2005/8/layout/default"/>
    <dgm:cxn modelId="{D60DB80F-E905-4A8A-B245-8B3ABF9F9879}" type="presParOf" srcId="{C61C3C03-F9BB-4CBF-9A5C-FD9C3216413B}" destId="{947AB05C-8C28-4F53-BC16-C6FD370F7F3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15884-20CB-4DC1-AB40-19A382F2DCDC}">
      <dsp:nvSpPr>
        <dsp:cNvPr id="0" name=""/>
        <dsp:cNvSpPr/>
      </dsp:nvSpPr>
      <dsp:spPr>
        <a:xfrm>
          <a:off x="1559930" y="1975"/>
          <a:ext cx="3611700" cy="21670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2060"/>
              </a:solidFill>
            </a:rPr>
            <a:t>Обеспечить набор студентов на 2022-2023 </a:t>
          </a:r>
          <a:r>
            <a:rPr lang="ru-RU" sz="2800" kern="1200" dirty="0" err="1" smtClean="0">
              <a:solidFill>
                <a:srgbClr val="002060"/>
              </a:solidFill>
            </a:rPr>
            <a:t>уч.год</a:t>
          </a:r>
          <a:endParaRPr lang="ru-RU" sz="2800" kern="1200" dirty="0">
            <a:solidFill>
              <a:srgbClr val="002060"/>
            </a:solidFill>
          </a:endParaRPr>
        </a:p>
      </dsp:txBody>
      <dsp:txXfrm>
        <a:off x="1559930" y="1975"/>
        <a:ext cx="3611700" cy="2167020"/>
      </dsp:txXfrm>
    </dsp:sp>
    <dsp:sp modelId="{414B2B37-655E-46C3-B4CD-1C6409DD75DC}">
      <dsp:nvSpPr>
        <dsp:cNvPr id="0" name=""/>
        <dsp:cNvSpPr/>
      </dsp:nvSpPr>
      <dsp:spPr>
        <a:xfrm>
          <a:off x="5532801" y="1975"/>
          <a:ext cx="3611700" cy="21670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2060"/>
              </a:solidFill>
            </a:rPr>
            <a:t>Обеспечить укомплектование ППС по кафедрам</a:t>
          </a:r>
          <a:endParaRPr lang="ru-RU" sz="2800" kern="1200" dirty="0">
            <a:solidFill>
              <a:srgbClr val="002060"/>
            </a:solidFill>
          </a:endParaRPr>
        </a:p>
      </dsp:txBody>
      <dsp:txXfrm>
        <a:off x="5532801" y="1975"/>
        <a:ext cx="3611700" cy="2167020"/>
      </dsp:txXfrm>
    </dsp:sp>
    <dsp:sp modelId="{1C8B3D26-D1BC-4D4B-B48E-70DA9BB558E9}">
      <dsp:nvSpPr>
        <dsp:cNvPr id="0" name=""/>
        <dsp:cNvSpPr/>
      </dsp:nvSpPr>
      <dsp:spPr>
        <a:xfrm>
          <a:off x="3546365" y="2530165"/>
          <a:ext cx="3611700" cy="21670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2060"/>
              </a:solidFill>
            </a:rPr>
            <a:t>Создание минимально необходимой материально-технической базы</a:t>
          </a:r>
          <a:endParaRPr lang="ru-RU" sz="2800" kern="1200" dirty="0">
            <a:solidFill>
              <a:srgbClr val="002060"/>
            </a:solidFill>
          </a:endParaRPr>
        </a:p>
      </dsp:txBody>
      <dsp:txXfrm>
        <a:off x="3546365" y="2530165"/>
        <a:ext cx="3611700" cy="2167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D7123-A796-4B64-8B5B-1D6B14EAC886}">
      <dsp:nvSpPr>
        <dsp:cNvPr id="0" name=""/>
        <dsp:cNvSpPr/>
      </dsp:nvSpPr>
      <dsp:spPr>
        <a:xfrm>
          <a:off x="1186940" y="2229"/>
          <a:ext cx="3742449" cy="22454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rgbClr val="002060"/>
              </a:solidFill>
            </a:rPr>
            <a:t>Создание на базе ЦБИ рабочей группы для проведения НИРС</a:t>
          </a:r>
          <a:endParaRPr lang="ru-RU" sz="2700" kern="1200" dirty="0">
            <a:solidFill>
              <a:srgbClr val="002060"/>
            </a:solidFill>
          </a:endParaRPr>
        </a:p>
      </dsp:txBody>
      <dsp:txXfrm>
        <a:off x="1186940" y="2229"/>
        <a:ext cx="3742449" cy="2245469"/>
      </dsp:txXfrm>
    </dsp:sp>
    <dsp:sp modelId="{3C6F8519-C936-418C-8489-D65078E2F398}">
      <dsp:nvSpPr>
        <dsp:cNvPr id="0" name=""/>
        <dsp:cNvSpPr/>
      </dsp:nvSpPr>
      <dsp:spPr>
        <a:xfrm>
          <a:off x="5303634" y="2229"/>
          <a:ext cx="3742449" cy="22454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rgbClr val="002060"/>
              </a:solidFill>
            </a:rPr>
            <a:t>Участие в проекте стратегического направления «Цифровой университет»</a:t>
          </a:r>
          <a:endParaRPr lang="ru-RU" sz="2700" kern="1200" dirty="0">
            <a:solidFill>
              <a:srgbClr val="002060"/>
            </a:solidFill>
          </a:endParaRPr>
        </a:p>
      </dsp:txBody>
      <dsp:txXfrm>
        <a:off x="5303634" y="2229"/>
        <a:ext cx="3742449" cy="2245469"/>
      </dsp:txXfrm>
    </dsp:sp>
    <dsp:sp modelId="{A5F47656-7896-491D-B172-41DC3FA83CC5}">
      <dsp:nvSpPr>
        <dsp:cNvPr id="0" name=""/>
        <dsp:cNvSpPr/>
      </dsp:nvSpPr>
      <dsp:spPr>
        <a:xfrm>
          <a:off x="1186940" y="2621943"/>
          <a:ext cx="3742449" cy="22454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rgbClr val="002060"/>
              </a:solidFill>
            </a:rPr>
            <a:t>Продолжить программу повышения компьютерной грамотности для лиц серебряного возраста</a:t>
          </a:r>
          <a:endParaRPr lang="ru-RU" sz="2700" kern="1200" dirty="0">
            <a:solidFill>
              <a:srgbClr val="002060"/>
            </a:solidFill>
          </a:endParaRPr>
        </a:p>
      </dsp:txBody>
      <dsp:txXfrm>
        <a:off x="1186940" y="2621943"/>
        <a:ext cx="3742449" cy="2245469"/>
      </dsp:txXfrm>
    </dsp:sp>
    <dsp:sp modelId="{947AB05C-8C28-4F53-BC16-C6FD370F7F3F}">
      <dsp:nvSpPr>
        <dsp:cNvPr id="0" name=""/>
        <dsp:cNvSpPr/>
      </dsp:nvSpPr>
      <dsp:spPr>
        <a:xfrm>
          <a:off x="5303634" y="2621943"/>
          <a:ext cx="3742449" cy="22454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rgbClr val="002060"/>
              </a:solidFill>
            </a:rPr>
            <a:t>Продолжить работу школы «Информатика </a:t>
          </a:r>
          <a:r>
            <a:rPr lang="en-US" sz="2700" kern="1200" dirty="0" smtClean="0">
              <a:solidFill>
                <a:srgbClr val="002060"/>
              </a:solidFill>
            </a:rPr>
            <a:t>XXI </a:t>
          </a:r>
          <a:r>
            <a:rPr lang="ru-RU" sz="2700" kern="1200" dirty="0" smtClean="0">
              <a:solidFill>
                <a:srgbClr val="002060"/>
              </a:solidFill>
            </a:rPr>
            <a:t>век»</a:t>
          </a:r>
          <a:endParaRPr lang="ru-RU" sz="2700" kern="1200" dirty="0">
            <a:solidFill>
              <a:srgbClr val="002060"/>
            </a:solidFill>
          </a:endParaRPr>
        </a:p>
      </dsp:txBody>
      <dsp:txXfrm>
        <a:off x="5303634" y="2621943"/>
        <a:ext cx="3742449" cy="2245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0.0997</cdr:x>
      <cdr:y>0.72478</cdr:y>
    </cdr:from>
    <cdr:to>
      <cdr:x>0.17082</cdr:x>
      <cdr:y>0.77374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572222" y="3645074"/>
          <a:ext cx="408151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smtClean="0"/>
            <a:t>2020</a:t>
          </a:r>
          <a:endParaRPr lang="ru-RU" sz="2000" dirty="0"/>
        </a:p>
      </cdr:txBody>
    </cdr:sp>
  </cdr:relSizeAnchor>
  <cdr:relSizeAnchor xmlns:cdr="http://schemas.openxmlformats.org/drawingml/2006/chartDrawing">
    <cdr:from>
      <cdr:x>0.19742</cdr:x>
      <cdr:y>0.72423</cdr:y>
    </cdr:from>
    <cdr:to>
      <cdr:x>0.28827</cdr:x>
      <cdr:y>0.77319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1133066" y="3642280"/>
          <a:ext cx="521422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smtClean="0"/>
            <a:t>2021</a:t>
          </a:r>
          <a:endParaRPr lang="ru-RU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2CCA3-BFA4-46AB-8673-666317806122}" type="datetimeFigureOut">
              <a:rPr lang="ru-RU" smtClean="0"/>
              <a:t>04.05.22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D3505-09D1-48D7-8A6D-D51E7090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64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02.06.01 Компьютерные и информационные науки (направленность: Системный анализ, управление и обработка информации)</a:t>
            </a: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FB2BA-D08F-45F2-82D5-3A155690BA7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339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D3505-09D1-48D7-8A6D-D51E7090738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103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FB2BA-D08F-45F2-82D5-3A155690BA7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317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Всего сотрудников 33 человека. Из них </a:t>
            </a:r>
          </a:p>
          <a:p>
            <a:r>
              <a:rPr lang="ru-RU" dirty="0" smtClean="0"/>
              <a:t>ППС</a:t>
            </a:r>
            <a:r>
              <a:rPr lang="ru-RU" baseline="0" dirty="0" smtClean="0"/>
              <a:t> – 30 чел.</a:t>
            </a:r>
          </a:p>
          <a:p>
            <a:r>
              <a:rPr lang="ru-RU" baseline="0" dirty="0" smtClean="0"/>
              <a:t>АУП – 3 чел.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D3505-09D1-48D7-8A6D-D51E7090738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556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D3505-09D1-48D7-8A6D-D51E7090738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814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D3505-09D1-48D7-8A6D-D51E7090738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099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dirty="0" smtClean="0"/>
              <a:t>Создание на базе ЦБИ рабочей группы для проведения НИРС по предложению предприятия. Руководитель от предприятия, определена тема по согласованию с руководством предприятия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dirty="0" smtClean="0"/>
              <a:t>Участие в проекте стратегического направления «Цифровой университет». Распоряжение Правительства</a:t>
            </a:r>
            <a:r>
              <a:rPr lang="ru-RU" baseline="0" dirty="0" smtClean="0"/>
              <a:t> РФ от 21.12.2021 №3759-Р «Об утверждении стратегического направления в области цифровой трансформации науки и высшего образования»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baseline="0" dirty="0" smtClean="0"/>
              <a:t> </a:t>
            </a:r>
            <a:r>
              <a:rPr lang="ru-RU" dirty="0" smtClean="0"/>
              <a:t>Продолжить программу повышения компьютерной грамотности для лиц серебряного возраста</a:t>
            </a:r>
            <a:r>
              <a:rPr lang="ru-RU" baseline="0" dirty="0" smtClean="0"/>
              <a:t> совместно с центром занятости населения, советом ветеранов и обществом инвалидов г. Королёв</a:t>
            </a:r>
            <a:endParaRPr lang="ru-RU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D3505-09D1-48D7-8A6D-D51E7090738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270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D3505-09D1-48D7-8A6D-D51E7090738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911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9D9C-4D95-4E5F-B8C2-97802C97C8F6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5333-56BE-494B-B999-10FA66A61F75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5803-1EFF-46FE-9FDA-912AC8B3FF70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3838-127D-40BB-A466-20FA93CA538F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1352-EF01-4F2F-9C22-0BC26E20A081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9E2F-0516-405A-B0FD-358C175E8E3D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64ED-2836-445E-92DC-11457B48F44F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A582-BB48-4902-90E7-4FA4EABAC7BA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ED2C-1089-4569-98D0-51E6D412DE04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83E7-CA2D-49DD-A6A3-2630AE68F9CF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0" y="6163503"/>
            <a:ext cx="699052" cy="556383"/>
          </a:xfrm>
        </p:spPr>
        <p:txBody>
          <a:bodyPr/>
          <a:lstStyle>
            <a:lvl1pPr>
              <a:defRPr sz="32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BED3D-107C-4D8C-A062-FD68E5D70F37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D111C-CD3D-41FA-BA13-BDFEA12127F1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6A73-F1AE-46D6-9B4A-3A3985D300BF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E9B3-D1F1-462C-B4E4-6CAC69CD658B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7E6D-3ED5-4071-A969-E42C622D237B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D61D5-0B74-4BE8-B425-B1785BA49173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46CE-3053-4FC9-A505-F12C29ACEE5B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5C2DB46-25D6-45D4-9D54-82B45A9A20C8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3639" y="1822101"/>
            <a:ext cx="11423561" cy="27649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О  РАБОТЕ</a:t>
            </a:r>
            <a:br>
              <a:rPr lang="ru-RU" sz="4000" b="1" dirty="0" smtClean="0"/>
            </a:br>
            <a:r>
              <a:rPr lang="ru-RU" sz="4000" b="1" dirty="0" smtClean="0"/>
              <a:t> ИНСТИТУТА   ИНФОКОММУНИКАЦИОННЫХ </a:t>
            </a:r>
            <a:br>
              <a:rPr lang="ru-RU" sz="4000" b="1" dirty="0" smtClean="0"/>
            </a:br>
            <a:r>
              <a:rPr lang="ru-RU" sz="4000" b="1" dirty="0" smtClean="0"/>
              <a:t>СИСТЕМ   И   ТЕХНОЛОГИЙ </a:t>
            </a:r>
            <a:br>
              <a:rPr lang="ru-RU" sz="4000" b="1" dirty="0" smtClean="0"/>
            </a:b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08199" y="214575"/>
            <a:ext cx="9907790" cy="905887"/>
          </a:xfrm>
        </p:spPr>
        <p:txBody>
          <a:bodyPr>
            <a:normAutofit fontScale="475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Государственное бюджетное образовательное учреждение высшего образования Московской области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ТЕХНОЛОГИЧЕСКИЙ УНИВЕРСИТЕТ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имени дважды героя Советского Союза лётчика-космонавта А.А. Леонова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197099" y="4862775"/>
            <a:ext cx="9144000" cy="754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Директор института к.т.н. В.Г. Бондаренко</a:t>
            </a:r>
          </a:p>
          <a:p>
            <a:r>
              <a:rPr lang="ru-RU" sz="2400" dirty="0" smtClean="0"/>
              <a:t>Докладчик: </a:t>
            </a:r>
            <a:r>
              <a:rPr lang="ru-RU" sz="2400" dirty="0" err="1" smtClean="0"/>
              <a:t>зам.директора</a:t>
            </a:r>
            <a:r>
              <a:rPr lang="ru-RU" sz="2400" dirty="0" smtClean="0"/>
              <a:t>  </a:t>
            </a:r>
            <a:r>
              <a:rPr lang="ru-RU" sz="2400" dirty="0" err="1" smtClean="0"/>
              <a:t>Е.Д.Штрафина</a:t>
            </a:r>
            <a:endParaRPr lang="ru-RU" sz="24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102002" y="5892548"/>
            <a:ext cx="1422399" cy="754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dirty="0" smtClean="0"/>
              <a:t>Королёв</a:t>
            </a:r>
          </a:p>
          <a:p>
            <a:pPr algn="ctr">
              <a:spcBef>
                <a:spcPts val="0"/>
              </a:spcBef>
            </a:pPr>
            <a:r>
              <a:rPr lang="ru-RU" dirty="0" smtClean="0"/>
              <a:t>2022</a:t>
            </a:r>
            <a:endParaRPr lang="ru-RU" dirty="0"/>
          </a:p>
        </p:txBody>
      </p:sp>
      <p:pic>
        <p:nvPicPr>
          <p:cNvPr id="6" name="Рисунок 5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D0F5F58E-CD3F-4C33-A87C-58AFA3AF8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05" y="227167"/>
            <a:ext cx="1977190" cy="159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" y="0"/>
            <a:ext cx="11845835" cy="993412"/>
          </a:xfrm>
        </p:spPr>
        <p:txBody>
          <a:bodyPr>
            <a:noAutofit/>
          </a:bodyPr>
          <a:lstStyle/>
          <a:p>
            <a:r>
              <a:rPr lang="ru-RU" sz="4000" dirty="0" smtClean="0"/>
              <a:t>Количество студентов, прошедших обучение на БК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4548646"/>
              </p:ext>
            </p:extLst>
          </p:nvPr>
        </p:nvGraphicFramePr>
        <p:xfrm>
          <a:off x="313509" y="993412"/>
          <a:ext cx="11403876" cy="5756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1373"/>
                <a:gridCol w="1169126"/>
                <a:gridCol w="1169126"/>
                <a:gridCol w="1169126"/>
                <a:gridCol w="1169126"/>
                <a:gridCol w="2285999"/>
              </a:tblGrid>
              <a:tr h="94497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Кафедра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2018 г.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2019 г.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2020 г.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2021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Количество трудоустроенных студентов</a:t>
                      </a:r>
                      <a:endParaRPr lang="ru-RU" sz="2000" b="1" dirty="0"/>
                    </a:p>
                  </a:txBody>
                  <a:tcPr anchor="ctr"/>
                </a:tc>
              </a:tr>
              <a:tr h="80570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Управление и информационные технологии в космических системах 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26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67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</a:t>
                      </a:r>
                      <a:endParaRPr lang="ru-RU" sz="2000" dirty="0"/>
                    </a:p>
                  </a:txBody>
                  <a:tcPr anchor="ctr"/>
                </a:tc>
              </a:tr>
              <a:tr h="80570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Информационные технологии ракетной телеметрии 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34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</a:t>
                      </a:r>
                      <a:endParaRPr lang="ru-RU" sz="2000" dirty="0"/>
                    </a:p>
                  </a:txBody>
                  <a:tcPr anchor="ctr"/>
                </a:tc>
              </a:tr>
              <a:tr h="94497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Информационные системы и технологии проектирования, производства и управления 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11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16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41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12</a:t>
                      </a:r>
                      <a:endParaRPr lang="ru-RU" sz="2000" dirty="0"/>
                    </a:p>
                  </a:txBody>
                  <a:tcPr anchor="ctr"/>
                </a:tc>
              </a:tr>
              <a:tr h="45126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Защита информации 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11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31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17</a:t>
                      </a:r>
                      <a:endParaRPr lang="ru-RU" sz="2000" dirty="0"/>
                    </a:p>
                  </a:txBody>
                  <a:tcPr anchor="ctr"/>
                </a:tc>
              </a:tr>
              <a:tr h="72584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Технологий проектирования и обеспечения ракетных комплексов 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29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 anchor="ctr"/>
                </a:tc>
              </a:tr>
              <a:tr h="47811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Безопасность информации 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41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78111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ИТОГО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28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30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73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243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57</a:t>
                      </a:r>
                      <a:endParaRPr lang="ru-RU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42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" y="136525"/>
            <a:ext cx="10942320" cy="13255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Кадровый состав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086070"/>
              </p:ext>
            </p:extLst>
          </p:nvPr>
        </p:nvGraphicFramePr>
        <p:xfrm>
          <a:off x="176140" y="1478281"/>
          <a:ext cx="11858821" cy="4920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3272"/>
                <a:gridCol w="999941"/>
                <a:gridCol w="999941"/>
                <a:gridCol w="999941"/>
                <a:gridCol w="999941"/>
                <a:gridCol w="999941"/>
                <a:gridCol w="999941"/>
                <a:gridCol w="999941"/>
                <a:gridCol w="999941"/>
                <a:gridCol w="999941"/>
                <a:gridCol w="1736080"/>
              </a:tblGrid>
              <a:tr h="1102176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Кафедра</a:t>
                      </a:r>
                      <a:endParaRPr lang="ru-RU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Численность ППС, чел.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Доктора наук, чел.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Кандидаты наук, чел.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ППС с учёными степенями и званиями % по основному месту работы</a:t>
                      </a:r>
                      <a:endParaRPr lang="ru-RU" dirty="0"/>
                    </a:p>
                  </a:txBody>
                  <a:tcPr anchor="ctr"/>
                </a:tc>
              </a:tr>
              <a:tr h="166739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Основное место работы</a:t>
                      </a:r>
                      <a:endParaRPr lang="ru-RU" sz="16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Внешнее совмещение</a:t>
                      </a:r>
                      <a:endParaRPr lang="ru-RU" sz="16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Внутреннее совмещение</a:t>
                      </a:r>
                      <a:endParaRPr lang="ru-RU" sz="16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Основное место работы</a:t>
                      </a:r>
                      <a:endParaRPr lang="ru-RU" sz="16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Внешнее совмещение</a:t>
                      </a:r>
                      <a:endParaRPr lang="ru-RU" sz="16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Внутреннее совмещение</a:t>
                      </a:r>
                      <a:endParaRPr lang="ru-RU" sz="16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Основное место работы</a:t>
                      </a:r>
                      <a:endParaRPr lang="ru-RU" sz="16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Внешнее совмещение</a:t>
                      </a:r>
                      <a:endParaRPr lang="ru-RU" sz="16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Внутреннее совмещение</a:t>
                      </a:r>
                      <a:endParaRPr lang="ru-RU" sz="1600" dirty="0"/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</a:tr>
              <a:tr h="44485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ИТУС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77%</a:t>
                      </a:r>
                    </a:p>
                  </a:txBody>
                  <a:tcPr marL="9525" marR="9525" marT="9525" marB="0" anchor="ctr"/>
                </a:tc>
              </a:tr>
              <a:tr h="5393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ИБ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marL="9525" marR="9525" marT="9525" marB="0" anchor="ctr"/>
                </a:tc>
              </a:tr>
              <a:tr h="4957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МЕНД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9525" marR="9525" marT="9525" marB="0" anchor="ctr"/>
                </a:tc>
              </a:tr>
              <a:tr h="67074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ИТОГО: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2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151765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Численность студентов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490499"/>
              </p:ext>
            </p:extLst>
          </p:nvPr>
        </p:nvGraphicFramePr>
        <p:xfrm>
          <a:off x="335278" y="1249682"/>
          <a:ext cx="11361420" cy="51006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43988"/>
                <a:gridCol w="1519572"/>
                <a:gridCol w="1519572"/>
                <a:gridCol w="1519572"/>
                <a:gridCol w="1519572"/>
                <a:gridCol w="1519572"/>
                <a:gridCol w="1519572"/>
              </a:tblGrid>
              <a:tr h="794325">
                <a:tc rowSpan="2"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Всего</a:t>
                      </a:r>
                      <a:endParaRPr lang="ru-RU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Бюджет/</a:t>
                      </a:r>
                      <a:r>
                        <a:rPr lang="ru-RU" sz="2000" b="1" dirty="0" err="1" smtClean="0"/>
                        <a:t>Внебюджет</a:t>
                      </a:r>
                      <a:endParaRPr lang="ru-RU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Иностранные студенты</a:t>
                      </a:r>
                    </a:p>
                    <a:p>
                      <a:pPr algn="ctr"/>
                      <a:r>
                        <a:rPr lang="ru-RU" sz="2000" b="1" dirty="0" smtClean="0"/>
                        <a:t>(бюджет/</a:t>
                      </a:r>
                      <a:r>
                        <a:rPr lang="ru-RU" sz="2000" b="1" dirty="0" err="1" smtClean="0"/>
                        <a:t>внебюджет</a:t>
                      </a:r>
                      <a:r>
                        <a:rPr lang="ru-RU" sz="2000" b="1" dirty="0"/>
                        <a:t>)</a:t>
                      </a:r>
                      <a:endParaRPr lang="ru-RU" sz="2000" b="1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61259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2020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2021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2020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2021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2020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2021</a:t>
                      </a:r>
                      <a:endParaRPr lang="ru-RU" sz="2000" b="1" dirty="0"/>
                    </a:p>
                  </a:txBody>
                  <a:tcPr anchor="ctr"/>
                </a:tc>
              </a:tr>
              <a:tr h="86125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/>
                        <a:t>Бакалавриат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277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134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124/153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120/14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2/4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2/5</a:t>
                      </a:r>
                      <a:endParaRPr lang="ru-RU" sz="2000" dirty="0"/>
                    </a:p>
                  </a:txBody>
                  <a:tcPr anchor="ctr"/>
                </a:tc>
              </a:tr>
              <a:tr h="86125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/>
                        <a:t>Специалитет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17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15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15/2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15/0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0/0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0/0</a:t>
                      </a:r>
                      <a:endParaRPr lang="ru-RU" sz="2000" dirty="0"/>
                    </a:p>
                  </a:txBody>
                  <a:tcPr anchor="ctr"/>
                </a:tc>
              </a:tr>
              <a:tr h="86125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Магистратура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66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57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59/7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55/2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3/0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3/0</a:t>
                      </a:r>
                      <a:endParaRPr lang="ru-RU" sz="2000" dirty="0"/>
                    </a:p>
                  </a:txBody>
                  <a:tcPr anchor="ctr"/>
                </a:tc>
              </a:tr>
              <a:tr h="86125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Всего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360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206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198/162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190/16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5/4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5/5</a:t>
                      </a:r>
                      <a:endParaRPr lang="ru-RU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87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43205"/>
            <a:ext cx="10515600" cy="1325563"/>
          </a:xfrm>
        </p:spPr>
        <p:txBody>
          <a:bodyPr>
            <a:normAutofit/>
          </a:bodyPr>
          <a:lstStyle/>
          <a:p>
            <a:r>
              <a:rPr lang="ru-RU" sz="4400" dirty="0"/>
              <a:t>Статистика </a:t>
            </a:r>
            <a:r>
              <a:rPr lang="ru-RU" sz="4400" dirty="0" smtClean="0"/>
              <a:t>приёма 2019-2021гг. </a:t>
            </a:r>
            <a:br>
              <a:rPr lang="ru-RU" sz="4400" dirty="0" smtClean="0"/>
            </a:br>
            <a:r>
              <a:rPr lang="ru-RU" sz="3600" dirty="0" smtClean="0"/>
              <a:t>(проходной балл)</a:t>
            </a:r>
            <a:endParaRPr lang="ru-RU" sz="4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3377633"/>
              </p:ext>
            </p:extLst>
          </p:nvPr>
        </p:nvGraphicFramePr>
        <p:xfrm>
          <a:off x="511444" y="1456842"/>
          <a:ext cx="11251769" cy="5401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0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365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Целевое обучение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7661638"/>
              </p:ext>
            </p:extLst>
          </p:nvPr>
        </p:nvGraphicFramePr>
        <p:xfrm>
          <a:off x="274086" y="1197770"/>
          <a:ext cx="11312490" cy="53843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3958"/>
                <a:gridCol w="1302707"/>
                <a:gridCol w="1628383"/>
                <a:gridCol w="1327759"/>
                <a:gridCol w="1628384"/>
                <a:gridCol w="1348918"/>
                <a:gridCol w="1682381"/>
              </a:tblGrid>
              <a:tr h="8793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Предприятие/</a:t>
                      </a:r>
                    </a:p>
                    <a:p>
                      <a:pPr algn="ctr"/>
                      <a:r>
                        <a:rPr lang="ru-RU" sz="1400" dirty="0" smtClean="0"/>
                        <a:t>Направление подготовки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Прикладная информатика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Информационные системы и технологии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Управление в технических системах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Информационная безопасность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Прикладная математика и информатика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Радиоэлектронные системы и комплексы</a:t>
                      </a:r>
                      <a:endParaRPr lang="ru-RU" sz="1400" dirty="0"/>
                    </a:p>
                  </a:txBody>
                  <a:tcPr anchor="ctr"/>
                </a:tc>
              </a:tr>
              <a:tr h="563128">
                <a:tc>
                  <a:txBody>
                    <a:bodyPr/>
                    <a:lstStyle/>
                    <a:p>
                      <a:r>
                        <a:rPr lang="ru-RU" dirty="0" smtClean="0"/>
                        <a:t>НПО ИТ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63128">
                <a:tc>
                  <a:txBody>
                    <a:bodyPr/>
                    <a:lstStyle/>
                    <a:p>
                      <a:r>
                        <a:rPr lang="ru-RU" dirty="0" smtClean="0"/>
                        <a:t>АО</a:t>
                      </a:r>
                      <a:r>
                        <a:rPr lang="ru-RU" baseline="0" dirty="0" smtClean="0"/>
                        <a:t> «Композит»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63128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r>
                        <a:rPr lang="ru-RU" baseline="0" dirty="0" smtClean="0"/>
                        <a:t> ЦНИИ МО РФ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63128">
                <a:tc>
                  <a:txBody>
                    <a:bodyPr/>
                    <a:lstStyle/>
                    <a:p>
                      <a:r>
                        <a:rPr lang="ru-RU" dirty="0" smtClean="0"/>
                        <a:t>НТЦ</a:t>
                      </a:r>
                      <a:r>
                        <a:rPr lang="ru-RU" baseline="0" dirty="0" smtClean="0"/>
                        <a:t> «Заря»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63128">
                <a:tc>
                  <a:txBody>
                    <a:bodyPr/>
                    <a:lstStyle/>
                    <a:p>
                      <a:r>
                        <a:rPr lang="ru-RU" dirty="0" smtClean="0"/>
                        <a:t>ФКП «НИЦ РКП»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63128">
                <a:tc>
                  <a:txBody>
                    <a:bodyPr/>
                    <a:lstStyle/>
                    <a:p>
                      <a:r>
                        <a:rPr lang="ru-RU" dirty="0" smtClean="0"/>
                        <a:t>КТРВ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63128">
                <a:tc>
                  <a:txBody>
                    <a:bodyPr/>
                    <a:lstStyle/>
                    <a:p>
                      <a:r>
                        <a:rPr lang="ru-RU" dirty="0" smtClean="0"/>
                        <a:t>КБ </a:t>
                      </a:r>
                      <a:r>
                        <a:rPr lang="ru-RU" dirty="0" err="1" smtClean="0"/>
                        <a:t>Химмаш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6312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ВСЕГО: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51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742" y="152182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/>
              <a:t>Трудоустройство выпускников в 2020-2021 г.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299051"/>
              </p:ext>
            </p:extLst>
          </p:nvPr>
        </p:nvGraphicFramePr>
        <p:xfrm>
          <a:off x="256480" y="1690688"/>
          <a:ext cx="5868747" cy="4911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8914066"/>
              </p:ext>
            </p:extLst>
          </p:nvPr>
        </p:nvGraphicFramePr>
        <p:xfrm>
          <a:off x="6125227" y="1690688"/>
          <a:ext cx="5739312" cy="516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1363" y="5209858"/>
            <a:ext cx="40815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/>
              <a:t>2020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399766" y="5209858"/>
            <a:ext cx="52142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/>
              <a:t>2021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7544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" y="167005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Работа по дальнейшему развитию института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9094841"/>
              </p:ext>
            </p:extLst>
          </p:nvPr>
        </p:nvGraphicFramePr>
        <p:xfrm>
          <a:off x="1120775" y="1825624"/>
          <a:ext cx="10704432" cy="4699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73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" y="121285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Учебная и научно-исследовательская работа студентов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395252"/>
              </p:ext>
            </p:extLst>
          </p:nvPr>
        </p:nvGraphicFramePr>
        <p:xfrm>
          <a:off x="1120775" y="1825624"/>
          <a:ext cx="10233025" cy="4869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3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742" y="2548142"/>
            <a:ext cx="11103429" cy="1641490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/>
              <a:t>Спасибо за внимание!</a:t>
            </a:r>
            <a:endParaRPr lang="ru-RU" sz="7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36243" y="6292181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51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692" y="79918"/>
            <a:ext cx="11948160" cy="115931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Трудоустройство выпускников в 2020-2021 г.</a:t>
            </a:r>
            <a:endParaRPr lang="ru-RU" sz="4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821846"/>
              </p:ext>
            </p:extLst>
          </p:nvPr>
        </p:nvGraphicFramePr>
        <p:xfrm>
          <a:off x="139039" y="1158240"/>
          <a:ext cx="6342100" cy="551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Объект 2"/>
          <p:cNvSpPr txBox="1">
            <a:spLocks/>
          </p:cNvSpPr>
          <p:nvPr/>
        </p:nvSpPr>
        <p:spPr>
          <a:xfrm>
            <a:off x="6932077" y="1825625"/>
            <a:ext cx="43162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706608" y="1812165"/>
            <a:ext cx="43162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graphicFrame>
        <p:nvGraphicFramePr>
          <p:cNvPr id="13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3673769"/>
              </p:ext>
            </p:extLst>
          </p:nvPr>
        </p:nvGraphicFramePr>
        <p:xfrm>
          <a:off x="6371328" y="1158240"/>
          <a:ext cx="5681524" cy="5511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7251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" y="179637"/>
            <a:ext cx="10515600" cy="774697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Направления</a:t>
            </a:r>
            <a:r>
              <a:rPr lang="ru-RU" dirty="0"/>
              <a:t> </a:t>
            </a:r>
            <a:r>
              <a:rPr lang="ru-RU" sz="4400" dirty="0"/>
              <a:t>подготовки</a:t>
            </a:r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402430" y="1310387"/>
            <a:ext cx="4212432" cy="1597619"/>
          </a:xfrm>
          <a:prstGeom prst="rightArrowCallout">
            <a:avLst>
              <a:gd name="adj1" fmla="val 23473"/>
              <a:gd name="adj2" fmla="val 23812"/>
              <a:gd name="adj3" fmla="val 38471"/>
              <a:gd name="adj4" fmla="val 81563"/>
            </a:avLst>
          </a:prstGeom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morning" dir="t"/>
          </a:scene3d>
          <a:sp3d extrusionH="76200" prstMaterial="dkEdge">
            <a:bevelT/>
            <a:bevelB/>
            <a:extrusionClr>
              <a:srgbClr val="0070C0"/>
            </a:extrusion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БАКАЛАВРИАТ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402428" y="3394955"/>
            <a:ext cx="4212432" cy="1308101"/>
          </a:xfrm>
          <a:prstGeom prst="rightArrowCallout">
            <a:avLst>
              <a:gd name="adj1" fmla="val 27185"/>
              <a:gd name="adj2" fmla="val 23812"/>
              <a:gd name="adj3" fmla="val 39582"/>
              <a:gd name="adj4" fmla="val 81563"/>
            </a:avLst>
          </a:prstGeom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morning" dir="t"/>
          </a:scene3d>
          <a:sp3d extrusionH="76200" prstMaterial="dkEdge">
            <a:bevelT/>
            <a:bevelB/>
            <a:extrusionClr>
              <a:srgbClr val="0070C0"/>
            </a:extrusion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МАГИСТРАТУРА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402428" y="5131244"/>
            <a:ext cx="4212432" cy="1232589"/>
          </a:xfrm>
          <a:prstGeom prst="rightArrowCallout">
            <a:avLst>
              <a:gd name="adj1" fmla="val 28957"/>
              <a:gd name="adj2" fmla="val 22785"/>
              <a:gd name="adj3" fmla="val 38412"/>
              <a:gd name="adj4" fmla="val 81563"/>
            </a:avLst>
          </a:prstGeom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morning" dir="t"/>
          </a:scene3d>
          <a:sp3d extrusionH="76200" prstMaterial="dkEdge">
            <a:bevelT/>
            <a:bevelB/>
            <a:extrusionClr>
              <a:srgbClr val="0070C0"/>
            </a:extrusion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СПЕЦИАЛИТЕТ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14862" y="1288007"/>
            <a:ext cx="7174705" cy="162000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morning" dir="t"/>
          </a:scene3d>
          <a:sp3d extrusionH="76200" prstMaterial="dkEdge">
            <a:bevelT/>
            <a:bevelB/>
            <a:extrusionClr>
              <a:srgbClr val="0070C0"/>
            </a:extrusion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57188"/>
            <a:r>
              <a:rPr lang="ru-RU" sz="2000" dirty="0"/>
              <a:t>09.03.03 Прикладная информатика</a:t>
            </a:r>
          </a:p>
          <a:p>
            <a:pPr marL="357188"/>
            <a:r>
              <a:rPr lang="ru-RU" sz="2000" dirty="0" smtClean="0"/>
              <a:t>09.03.02 </a:t>
            </a:r>
            <a:r>
              <a:rPr lang="ru-RU" sz="2000" dirty="0"/>
              <a:t>Информационные системы и технологии</a:t>
            </a:r>
          </a:p>
          <a:p>
            <a:pPr marL="357188"/>
            <a:r>
              <a:rPr lang="ru-RU" sz="2000" dirty="0"/>
              <a:t>27.03.04 Управление в технических </a:t>
            </a:r>
            <a:r>
              <a:rPr lang="ru-RU" sz="2000" dirty="0" smtClean="0"/>
              <a:t>системах</a:t>
            </a:r>
          </a:p>
          <a:p>
            <a:pPr marL="357188"/>
            <a:r>
              <a:rPr lang="ru-RU" sz="2000" dirty="0"/>
              <a:t>10.03.01 Информационная безопасность</a:t>
            </a:r>
          </a:p>
          <a:p>
            <a:pPr marL="357188"/>
            <a:r>
              <a:rPr lang="ru-RU" sz="2000" dirty="0"/>
              <a:t>01.03.02 Прикладная математика и информатика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14860" y="3339381"/>
            <a:ext cx="7174705" cy="136048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morning" dir="t"/>
          </a:scene3d>
          <a:sp3d extrusionH="76200" prstMaterial="dkEdge">
            <a:bevelT/>
            <a:bevelB/>
            <a:extrusionClr>
              <a:srgbClr val="0070C0"/>
            </a:extrusion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57188"/>
            <a:r>
              <a:rPr lang="ru-RU" sz="2000" dirty="0" smtClean="0"/>
              <a:t>10.04.01 </a:t>
            </a:r>
            <a:r>
              <a:rPr lang="ru-RU" sz="2000" dirty="0"/>
              <a:t>Информационная </a:t>
            </a:r>
            <a:r>
              <a:rPr lang="ru-RU" sz="2000" dirty="0" smtClean="0"/>
              <a:t>безопасность</a:t>
            </a:r>
          </a:p>
          <a:p>
            <a:pPr marL="357188"/>
            <a:r>
              <a:rPr lang="ru-RU" sz="2000" dirty="0"/>
              <a:t>09.04.03 Прикладная </a:t>
            </a:r>
            <a:r>
              <a:rPr lang="ru-RU" sz="2000" dirty="0" smtClean="0"/>
              <a:t>информатика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14860" y="5131244"/>
            <a:ext cx="7174705" cy="1232589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morning" dir="t"/>
          </a:scene3d>
          <a:sp3d extrusionH="76200" prstMaterial="dkEdge">
            <a:bevelT/>
            <a:bevelB/>
            <a:extrusionClr>
              <a:srgbClr val="0070C0"/>
            </a:extrusion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57188"/>
            <a:r>
              <a:rPr lang="ru-RU" sz="2000" dirty="0"/>
              <a:t>11.05.01 Радиоэлектронные системы и </a:t>
            </a:r>
            <a:r>
              <a:rPr lang="ru-RU" sz="2000" dirty="0" smtClean="0"/>
              <a:t>комплексы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29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7346" y="1302740"/>
            <a:ext cx="2520000" cy="93610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1300"/>
              </a:lnSpc>
            </a:pPr>
            <a:r>
              <a:rPr lang="ru-RU" sz="1600" dirty="0">
                <a:solidFill>
                  <a:prstClr val="black"/>
                </a:solidFill>
              </a:rPr>
              <a:t>Кафедра математики и естественнонаучных дисциплин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12518" y="1302740"/>
            <a:ext cx="2520000" cy="93610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1300"/>
              </a:lnSpc>
            </a:pPr>
            <a:r>
              <a:rPr lang="ru-RU" sz="1600" dirty="0">
                <a:solidFill>
                  <a:prstClr val="black"/>
                </a:solidFill>
              </a:rPr>
              <a:t>Кафедра информационных технологий и управляющих систем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76890" y="3060187"/>
            <a:ext cx="1764000" cy="1080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>
              <a:lnSpc>
                <a:spcPts val="1300"/>
              </a:lnSpc>
            </a:pPr>
            <a:r>
              <a:rPr lang="ru-RU" sz="1600" dirty="0">
                <a:solidFill>
                  <a:prstClr val="black"/>
                </a:solidFill>
              </a:rPr>
              <a:t>Управление в технических системах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69851" y="3065350"/>
            <a:ext cx="1764000" cy="1080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>
              <a:lnSpc>
                <a:spcPts val="1300"/>
              </a:lnSpc>
            </a:pPr>
            <a:r>
              <a:rPr lang="ru-RU" sz="1600" dirty="0">
                <a:solidFill>
                  <a:prstClr val="black"/>
                </a:solidFill>
              </a:rPr>
              <a:t>Прикладная информатика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82242" y="3074170"/>
            <a:ext cx="1764000" cy="1080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>
              <a:lnSpc>
                <a:spcPts val="1300"/>
              </a:lnSpc>
            </a:pPr>
            <a:r>
              <a:rPr lang="ru-RU" sz="1600" dirty="0" smtClean="0">
                <a:solidFill>
                  <a:prstClr val="black"/>
                </a:solidFill>
              </a:rPr>
              <a:t>Информационные </a:t>
            </a:r>
            <a:r>
              <a:rPr lang="ru-RU" sz="1600" dirty="0">
                <a:solidFill>
                  <a:prstClr val="black"/>
                </a:solidFill>
              </a:rPr>
              <a:t>системы и технологии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92555" y="2487230"/>
            <a:ext cx="8585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spc="1800" dirty="0"/>
              <a:t>НАПРАВЛЕНИЯ ПОДГОТОВКИ</a:t>
            </a:r>
            <a:endParaRPr lang="ru-RU" b="1" spc="1800" dirty="0"/>
          </a:p>
        </p:txBody>
      </p:sp>
      <p:sp>
        <p:nvSpPr>
          <p:cNvPr id="29" name="TextBox 28"/>
          <p:cNvSpPr txBox="1"/>
          <p:nvPr/>
        </p:nvSpPr>
        <p:spPr>
          <a:xfrm>
            <a:off x="2762005" y="4216423"/>
            <a:ext cx="7073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spc="1800" dirty="0"/>
              <a:t>БАЗОВЫЕ КАФЕДРЫ</a:t>
            </a:r>
            <a:endParaRPr lang="ru-RU" b="1" spc="18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230856" y="3065350"/>
            <a:ext cx="1764000" cy="1080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ru-RU" sz="1600" dirty="0">
                <a:solidFill>
                  <a:prstClr val="black"/>
                </a:solidFill>
              </a:rPr>
              <a:t>Прикладная </a:t>
            </a:r>
          </a:p>
          <a:p>
            <a:pPr algn="ctr">
              <a:lnSpc>
                <a:spcPts val="1300"/>
              </a:lnSpc>
            </a:pPr>
            <a:r>
              <a:rPr lang="ru-RU" sz="1600" dirty="0">
                <a:solidFill>
                  <a:prstClr val="black"/>
                </a:solidFill>
              </a:rPr>
              <a:t>математика и информатика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807505" y="1302740"/>
            <a:ext cx="2520000" cy="93610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ru-RU" sz="1600" dirty="0">
                <a:solidFill>
                  <a:prstClr val="black"/>
                </a:solidFill>
              </a:rPr>
              <a:t>Кафедра </a:t>
            </a:r>
            <a:r>
              <a:rPr lang="ru-RU" sz="1600" dirty="0" smtClean="0">
                <a:solidFill>
                  <a:prstClr val="black"/>
                </a:solidFill>
              </a:rPr>
              <a:t>информационной безопасности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194633" y="3089483"/>
            <a:ext cx="1764000" cy="1080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ru-RU" sz="1600" dirty="0" smtClean="0">
                <a:solidFill>
                  <a:prstClr val="black"/>
                </a:solidFill>
              </a:rPr>
              <a:t>Информационная безопасность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207024" y="3074170"/>
            <a:ext cx="1764000" cy="1080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>
              <a:lnSpc>
                <a:spcPts val="1300"/>
              </a:lnSpc>
            </a:pPr>
            <a:endParaRPr lang="ru-RU" sz="1600" dirty="0">
              <a:solidFill>
                <a:prstClr val="black"/>
              </a:solidFill>
            </a:endParaRPr>
          </a:p>
          <a:p>
            <a:pPr algn="ctr">
              <a:lnSpc>
                <a:spcPts val="1300"/>
              </a:lnSpc>
            </a:pPr>
            <a:r>
              <a:rPr lang="ru-RU" sz="1600" dirty="0">
                <a:solidFill>
                  <a:prstClr val="black"/>
                </a:solidFill>
              </a:rPr>
              <a:t>Радио-электронные системы и комплексы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218941" y="365126"/>
            <a:ext cx="11732653" cy="641736"/>
          </a:xfrm>
        </p:spPr>
        <p:txBody>
          <a:bodyPr>
            <a:noAutofit/>
          </a:bodyPr>
          <a:lstStyle/>
          <a:p>
            <a:r>
              <a:rPr lang="ru-RU" sz="4000" dirty="0" smtClean="0"/>
              <a:t>Институт инфокоммуникационных систем и технологий</a:t>
            </a:r>
            <a:endParaRPr lang="ru-RU" sz="4000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307182" y="4853640"/>
            <a:ext cx="1620000" cy="1856253"/>
            <a:chOff x="307182" y="4853640"/>
            <a:chExt cx="1620000" cy="1856253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307182" y="4853640"/>
              <a:ext cx="1620000" cy="144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ts val="1200"/>
                </a:lnSpc>
              </a:pPr>
              <a:r>
                <a:rPr lang="ru-RU" sz="1400" dirty="0">
                  <a:solidFill>
                    <a:prstClr val="black"/>
                  </a:solidFill>
                </a:rPr>
                <a:t>Управление и </a:t>
              </a:r>
              <a:r>
                <a:rPr lang="ru-RU" sz="1400" dirty="0" smtClean="0">
                  <a:solidFill>
                    <a:prstClr val="black"/>
                  </a:solidFill>
                </a:rPr>
                <a:t>информационные технологии </a:t>
              </a:r>
              <a:r>
                <a:rPr lang="ru-RU" sz="1400" dirty="0">
                  <a:solidFill>
                    <a:prstClr val="black"/>
                  </a:solidFill>
                </a:rPr>
                <a:t>в космических системах </a:t>
              </a:r>
              <a:endParaRPr lang="ru-RU" sz="1400" dirty="0" smtClean="0">
                <a:solidFill>
                  <a:prstClr val="black"/>
                </a:solidFill>
              </a:endParaRPr>
            </a:p>
            <a:p>
              <a:pPr algn="ctr">
                <a:lnSpc>
                  <a:spcPts val="1200"/>
                </a:lnSpc>
              </a:pPr>
              <a:r>
                <a:rPr lang="ru-RU" sz="1400" dirty="0" smtClean="0">
                  <a:solidFill>
                    <a:prstClr val="black"/>
                  </a:solidFill>
                </a:rPr>
                <a:t>(</a:t>
              </a:r>
              <a:r>
                <a:rPr lang="ru-RU" sz="1400" dirty="0">
                  <a:solidFill>
                    <a:prstClr val="black"/>
                  </a:solidFill>
                </a:rPr>
                <a:t>НИИ </a:t>
              </a:r>
              <a:r>
                <a:rPr lang="ru-RU" sz="1400" dirty="0" smtClean="0">
                  <a:solidFill>
                    <a:prstClr val="black"/>
                  </a:solidFill>
                </a:rPr>
                <a:t>КС г. Королёв)</a:t>
              </a: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307182" y="6290855"/>
              <a:ext cx="1620000" cy="419038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ru-RU" sz="1400" dirty="0">
                  <a:solidFill>
                    <a:prstClr val="black"/>
                  </a:solidFill>
                </a:rPr>
                <a:t>Обучается </a:t>
              </a:r>
              <a:r>
                <a:rPr lang="ru-RU" sz="1600" b="1" dirty="0">
                  <a:solidFill>
                    <a:srgbClr val="FF0000"/>
                  </a:solidFill>
                </a:rPr>
                <a:t>67</a:t>
              </a:r>
              <a:r>
                <a:rPr lang="ru-RU" sz="1400" dirty="0">
                  <a:solidFill>
                    <a:prstClr val="black"/>
                  </a:solidFill>
                </a:rPr>
                <a:t> чел</a:t>
              </a:r>
              <a:r>
                <a:rPr lang="ru-RU" sz="1400" dirty="0" smtClean="0">
                  <a:solidFill>
                    <a:prstClr val="black"/>
                  </a:solidFill>
                </a:rPr>
                <a:t>.</a:t>
              </a:r>
              <a:endParaRPr lang="ru-RU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212177" y="4850855"/>
            <a:ext cx="1625169" cy="1859038"/>
            <a:chOff x="2212177" y="4850855"/>
            <a:chExt cx="1625169" cy="1859038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2217346" y="4850855"/>
              <a:ext cx="1620000" cy="144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" rIns="3600" rtlCol="0" anchor="ctr"/>
            <a:lstStyle/>
            <a:p>
              <a:pPr algn="ctr">
                <a:lnSpc>
                  <a:spcPts val="1200"/>
                </a:lnSpc>
              </a:pPr>
              <a:r>
                <a:rPr lang="ru-RU" sz="1400" dirty="0" smtClean="0">
                  <a:solidFill>
                    <a:prstClr val="black"/>
                  </a:solidFill>
                </a:rPr>
                <a:t>Информационные технологии ракетной </a:t>
              </a:r>
              <a:r>
                <a:rPr lang="ru-RU" sz="1400" dirty="0">
                  <a:solidFill>
                    <a:prstClr val="black"/>
                  </a:solidFill>
                </a:rPr>
                <a:t>телеметрии </a:t>
              </a:r>
            </a:p>
            <a:p>
              <a:pPr algn="ctr">
                <a:lnSpc>
                  <a:spcPts val="1200"/>
                </a:lnSpc>
              </a:pPr>
              <a:r>
                <a:rPr lang="ru-RU" sz="1400" dirty="0">
                  <a:solidFill>
                    <a:prstClr val="black"/>
                  </a:solidFill>
                </a:rPr>
                <a:t>(НПО </a:t>
              </a:r>
              <a:r>
                <a:rPr lang="ru-RU" sz="1400" dirty="0" smtClean="0">
                  <a:solidFill>
                    <a:prstClr val="black"/>
                  </a:solidFill>
                </a:rPr>
                <a:t>ИТ г. Королёв)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212177" y="6290855"/>
              <a:ext cx="1620000" cy="419038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ru-RU" sz="1400" dirty="0">
                  <a:solidFill>
                    <a:prstClr val="black"/>
                  </a:solidFill>
                </a:rPr>
                <a:t>Обучается </a:t>
              </a:r>
              <a:r>
                <a:rPr lang="ru-RU" sz="1600" b="1" dirty="0">
                  <a:solidFill>
                    <a:srgbClr val="FF0000"/>
                  </a:solidFill>
                </a:rPr>
                <a:t>34</a:t>
              </a:r>
              <a:r>
                <a:rPr lang="ru-RU" sz="1400" dirty="0">
                  <a:solidFill>
                    <a:prstClr val="black"/>
                  </a:solidFill>
                </a:rPr>
                <a:t> чел</a:t>
              </a:r>
              <a:r>
                <a:rPr lang="ru-RU" sz="1400" dirty="0" smtClean="0">
                  <a:solidFill>
                    <a:prstClr val="black"/>
                  </a:solidFill>
                </a:rPr>
                <a:t>.</a:t>
              </a:r>
              <a:endParaRPr lang="ru-RU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212518" y="4850855"/>
            <a:ext cx="1620000" cy="1859038"/>
            <a:chOff x="4212518" y="4850855"/>
            <a:chExt cx="1620000" cy="1859038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4212518" y="4850855"/>
              <a:ext cx="1620000" cy="1440000"/>
            </a:xfrm>
            <a:prstGeom prst="rect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" rIns="3600" rtlCol="0" anchor="ctr"/>
            <a:lstStyle/>
            <a:p>
              <a:pPr algn="ctr">
                <a:lnSpc>
                  <a:spcPts val="1200"/>
                </a:lnSpc>
              </a:pPr>
              <a:r>
                <a:rPr lang="ru-RU" sz="1400" dirty="0" smtClean="0">
                  <a:solidFill>
                    <a:prstClr val="black"/>
                  </a:solidFill>
                </a:rPr>
                <a:t>Информационные </a:t>
              </a:r>
              <a:r>
                <a:rPr lang="ru-RU" sz="1400" dirty="0">
                  <a:solidFill>
                    <a:prstClr val="black"/>
                  </a:solidFill>
                </a:rPr>
                <a:t>системы и технологии проектирования, производства и управления (Корпорация </a:t>
              </a:r>
              <a:r>
                <a:rPr lang="ru-RU" sz="1400" dirty="0" smtClean="0">
                  <a:solidFill>
                    <a:prstClr val="black"/>
                  </a:solidFill>
                </a:rPr>
                <a:t>ТРВ </a:t>
              </a:r>
            </a:p>
            <a:p>
              <a:pPr algn="ctr">
                <a:lnSpc>
                  <a:spcPts val="1200"/>
                </a:lnSpc>
              </a:pPr>
              <a:r>
                <a:rPr lang="ru-RU" sz="1400" dirty="0" smtClean="0">
                  <a:solidFill>
                    <a:prstClr val="black"/>
                  </a:solidFill>
                </a:rPr>
                <a:t>г. Королёв)</a:t>
              </a:r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4212518" y="6290855"/>
              <a:ext cx="1620000" cy="419038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ru-RU" sz="1400" dirty="0">
                  <a:solidFill>
                    <a:prstClr val="black"/>
                  </a:solidFill>
                </a:rPr>
                <a:t>Обучается </a:t>
              </a:r>
              <a:r>
                <a:rPr lang="ru-RU" sz="1600" b="1" dirty="0">
                  <a:solidFill>
                    <a:srgbClr val="FF0000"/>
                  </a:solidFill>
                </a:rPr>
                <a:t>41</a:t>
              </a:r>
              <a:r>
                <a:rPr lang="ru-RU" sz="1400" dirty="0">
                  <a:solidFill>
                    <a:prstClr val="black"/>
                  </a:solidFill>
                </a:rPr>
                <a:t> чел</a:t>
              </a:r>
              <a:r>
                <a:rPr lang="ru-RU" sz="1400" dirty="0" smtClean="0">
                  <a:solidFill>
                    <a:prstClr val="black"/>
                  </a:solidFill>
                </a:rPr>
                <a:t>.</a:t>
              </a:r>
              <a:endParaRPr lang="ru-RU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10075637" y="4885152"/>
            <a:ext cx="1620000" cy="1859038"/>
            <a:chOff x="10075637" y="4885152"/>
            <a:chExt cx="1620000" cy="1859038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10075637" y="4885152"/>
              <a:ext cx="1620000" cy="1440000"/>
            </a:xfrm>
            <a:prstGeom prst="rect">
              <a:avLst/>
            </a:prstGeom>
            <a:ln cmpd="sng">
              <a:solidFill>
                <a:schemeClr val="tx1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" rIns="3600" rtlCol="0" anchor="ctr"/>
            <a:lstStyle/>
            <a:p>
              <a:pPr algn="ctr">
                <a:lnSpc>
                  <a:spcPts val="1200"/>
                </a:lnSpc>
              </a:pPr>
              <a:r>
                <a:rPr lang="ru-RU" sz="1400" dirty="0">
                  <a:solidFill>
                    <a:schemeClr val="bg1"/>
                  </a:solidFill>
                </a:rPr>
                <a:t>Технологий проектирования и обеспечения ракетных комплексов </a:t>
              </a:r>
            </a:p>
            <a:p>
              <a:pPr algn="ctr">
                <a:lnSpc>
                  <a:spcPts val="1200"/>
                </a:lnSpc>
              </a:pPr>
              <a:r>
                <a:rPr lang="ru-RU" sz="1400" dirty="0" smtClean="0">
                  <a:solidFill>
                    <a:prstClr val="black"/>
                  </a:solidFill>
                </a:rPr>
                <a:t>(4 ЦНИИ МО РФ </a:t>
              </a:r>
              <a:r>
                <a:rPr lang="ru-RU" sz="1400" dirty="0" err="1" smtClean="0">
                  <a:solidFill>
                    <a:prstClr val="black"/>
                  </a:solidFill>
                </a:rPr>
                <a:t>г.Королёв</a:t>
              </a:r>
              <a:r>
                <a:rPr lang="ru-RU" sz="1400" dirty="0" smtClean="0">
                  <a:solidFill>
                    <a:prstClr val="black"/>
                  </a:solidFill>
                </a:rPr>
                <a:t>)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10075637" y="6325152"/>
              <a:ext cx="1620000" cy="419038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ru-RU" sz="1400" dirty="0">
                  <a:solidFill>
                    <a:prstClr val="black"/>
                  </a:solidFill>
                </a:rPr>
                <a:t>Обучается </a:t>
              </a:r>
              <a:r>
                <a:rPr lang="ru-RU" sz="1600" b="1" dirty="0">
                  <a:solidFill>
                    <a:srgbClr val="FF0000"/>
                  </a:solidFill>
                </a:rPr>
                <a:t>41 </a:t>
              </a:r>
              <a:r>
                <a:rPr lang="ru-RU" sz="1400" dirty="0">
                  <a:solidFill>
                    <a:prstClr val="black"/>
                  </a:solidFill>
                </a:rPr>
                <a:t>чел</a:t>
              </a:r>
              <a:r>
                <a:rPr lang="ru-RU" sz="1400" dirty="0" smtClean="0">
                  <a:solidFill>
                    <a:prstClr val="black"/>
                  </a:solidFill>
                </a:rPr>
                <a:t>.</a:t>
              </a:r>
              <a:endParaRPr lang="ru-RU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256931" y="4850855"/>
            <a:ext cx="1628716" cy="1859038"/>
            <a:chOff x="6256931" y="4850855"/>
            <a:chExt cx="1628716" cy="1859038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6265647" y="4850855"/>
              <a:ext cx="1620000" cy="1440000"/>
            </a:xfrm>
            <a:prstGeom prst="rect">
              <a:avLst/>
            </a:prstGeom>
            <a:ln cmpd="sng">
              <a:solidFill>
                <a:schemeClr val="tx1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" rIns="3600" rtlCol="0" anchor="ctr"/>
            <a:lstStyle/>
            <a:p>
              <a:pPr algn="ctr">
                <a:lnSpc>
                  <a:spcPts val="1200"/>
                </a:lnSpc>
              </a:pPr>
              <a:r>
                <a:rPr lang="ru-RU" sz="1400" dirty="0">
                  <a:solidFill>
                    <a:prstClr val="black"/>
                  </a:solidFill>
                </a:rPr>
                <a:t>Защиты информации</a:t>
              </a:r>
            </a:p>
            <a:p>
              <a:pPr algn="ctr">
                <a:lnSpc>
                  <a:spcPts val="1200"/>
                </a:lnSpc>
              </a:pPr>
              <a:endParaRPr lang="ru-RU" sz="1400" dirty="0">
                <a:solidFill>
                  <a:prstClr val="black"/>
                </a:solidFill>
              </a:endParaRPr>
            </a:p>
            <a:p>
              <a:pPr algn="ctr">
                <a:lnSpc>
                  <a:spcPts val="1200"/>
                </a:lnSpc>
              </a:pPr>
              <a:r>
                <a:rPr lang="ru-RU" sz="1400" dirty="0">
                  <a:solidFill>
                    <a:prstClr val="black"/>
                  </a:solidFill>
                </a:rPr>
                <a:t>(ООО </a:t>
              </a:r>
              <a:r>
                <a:rPr lang="ru-RU" sz="1400" dirty="0" smtClean="0">
                  <a:solidFill>
                    <a:prstClr val="black"/>
                  </a:solidFill>
                </a:rPr>
                <a:t>«НОВО» </a:t>
              </a:r>
              <a:r>
                <a:rPr lang="ru-RU" sz="1400" dirty="0" err="1" smtClean="0">
                  <a:solidFill>
                    <a:prstClr val="black"/>
                  </a:solidFill>
                </a:rPr>
                <a:t>г.Мытищи</a:t>
              </a:r>
              <a:r>
                <a:rPr lang="ru-RU" sz="1400" dirty="0" smtClean="0">
                  <a:solidFill>
                    <a:prstClr val="black"/>
                  </a:solidFill>
                </a:rPr>
                <a:t>)</a:t>
              </a:r>
            </a:p>
            <a:p>
              <a:pPr algn="ctr">
                <a:lnSpc>
                  <a:spcPts val="1200"/>
                </a:lnSpc>
              </a:pPr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6256931" y="6290855"/>
              <a:ext cx="1620000" cy="419038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ru-RU" sz="1400" dirty="0">
                  <a:solidFill>
                    <a:prstClr val="black"/>
                  </a:solidFill>
                </a:rPr>
                <a:t>Обучается </a:t>
              </a:r>
              <a:r>
                <a:rPr lang="ru-RU" sz="1600" b="1" dirty="0">
                  <a:solidFill>
                    <a:srgbClr val="FF0000"/>
                  </a:solidFill>
                </a:rPr>
                <a:t>31</a:t>
              </a:r>
              <a:r>
                <a:rPr lang="ru-RU" sz="1400" dirty="0">
                  <a:solidFill>
                    <a:prstClr val="black"/>
                  </a:solidFill>
                </a:rPr>
                <a:t> чел</a:t>
              </a:r>
              <a:r>
                <a:rPr lang="ru-RU" sz="1400" dirty="0" smtClean="0">
                  <a:solidFill>
                    <a:prstClr val="black"/>
                  </a:solidFill>
                </a:rPr>
                <a:t>.</a:t>
              </a:r>
              <a:endParaRPr lang="ru-RU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8161926" y="4850855"/>
            <a:ext cx="1628716" cy="1859038"/>
            <a:chOff x="8161926" y="4850855"/>
            <a:chExt cx="1628716" cy="1859038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8170642" y="4850855"/>
              <a:ext cx="1620000" cy="1440000"/>
            </a:xfrm>
            <a:prstGeom prst="rect">
              <a:avLst/>
            </a:prstGeom>
            <a:ln cmpd="sng">
              <a:solidFill>
                <a:schemeClr val="tx1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" rIns="3600" rtlCol="0" anchor="ctr"/>
            <a:lstStyle/>
            <a:p>
              <a:pPr algn="ctr">
                <a:lnSpc>
                  <a:spcPts val="1200"/>
                </a:lnSpc>
              </a:pPr>
              <a:r>
                <a:rPr lang="ru-RU" sz="1400" dirty="0" smtClean="0">
                  <a:solidFill>
                    <a:prstClr val="black"/>
                  </a:solidFill>
                </a:rPr>
                <a:t>Безопасность информации</a:t>
              </a:r>
              <a:endParaRPr lang="ru-RU" sz="1400" dirty="0">
                <a:solidFill>
                  <a:prstClr val="black"/>
                </a:solidFill>
              </a:endParaRPr>
            </a:p>
            <a:p>
              <a:pPr algn="ctr">
                <a:lnSpc>
                  <a:spcPts val="1200"/>
                </a:lnSpc>
              </a:pPr>
              <a:endParaRPr lang="ru-RU" sz="1400" dirty="0">
                <a:solidFill>
                  <a:prstClr val="black"/>
                </a:solidFill>
              </a:endParaRPr>
            </a:p>
            <a:p>
              <a:pPr algn="ctr">
                <a:lnSpc>
                  <a:spcPts val="1200"/>
                </a:lnSpc>
              </a:pPr>
              <a:r>
                <a:rPr lang="ru-RU" sz="1400" dirty="0" smtClean="0">
                  <a:solidFill>
                    <a:prstClr val="black"/>
                  </a:solidFill>
                </a:rPr>
                <a:t>(ЦБИ г. Королёв)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8161926" y="6290855"/>
              <a:ext cx="1620000" cy="419038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ru-RU" sz="1400" dirty="0">
                  <a:solidFill>
                    <a:prstClr val="black"/>
                  </a:solidFill>
                </a:rPr>
                <a:t>Обучается </a:t>
              </a:r>
              <a:r>
                <a:rPr lang="ru-RU" sz="1600" b="1" dirty="0">
                  <a:solidFill>
                    <a:srgbClr val="FF0000"/>
                  </a:solidFill>
                </a:rPr>
                <a:t>29</a:t>
              </a:r>
              <a:r>
                <a:rPr lang="ru-RU" sz="1400" dirty="0">
                  <a:solidFill>
                    <a:prstClr val="black"/>
                  </a:solidFill>
                </a:rPr>
                <a:t> чел</a:t>
              </a:r>
              <a:r>
                <a:rPr lang="ru-RU" sz="1400" dirty="0" smtClean="0">
                  <a:solidFill>
                    <a:prstClr val="black"/>
                  </a:solidFill>
                </a:rPr>
                <a:t>.</a:t>
              </a:r>
              <a:endParaRPr lang="ru-RU" sz="14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42" name="Прямая со стрелкой 41"/>
          <p:cNvCxnSpPr>
            <a:stCxn id="5" idx="2"/>
            <a:endCxn id="54" idx="0"/>
          </p:cNvCxnSpPr>
          <p:nvPr/>
        </p:nvCxnSpPr>
        <p:spPr>
          <a:xfrm flipH="1">
            <a:off x="1112856" y="2238844"/>
            <a:ext cx="1104490" cy="826506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6" idx="2"/>
            <a:endCxn id="6" idx="2"/>
          </p:cNvCxnSpPr>
          <p:nvPr/>
        </p:nvCxnSpPr>
        <p:spPr>
          <a:xfrm>
            <a:off x="5472518" y="2238844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54" idx="2"/>
            <a:endCxn id="25" idx="0"/>
          </p:cNvCxnSpPr>
          <p:nvPr/>
        </p:nvCxnSpPr>
        <p:spPr>
          <a:xfrm>
            <a:off x="1112856" y="4145350"/>
            <a:ext cx="4326" cy="70829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33" idx="2"/>
            <a:endCxn id="36" idx="0"/>
          </p:cNvCxnSpPr>
          <p:nvPr/>
        </p:nvCxnSpPr>
        <p:spPr>
          <a:xfrm>
            <a:off x="9076633" y="4169483"/>
            <a:ext cx="1809004" cy="715669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6" idx="2"/>
            <a:endCxn id="11" idx="0"/>
          </p:cNvCxnSpPr>
          <p:nvPr/>
        </p:nvCxnSpPr>
        <p:spPr>
          <a:xfrm flipH="1">
            <a:off x="3058890" y="2238844"/>
            <a:ext cx="2413628" cy="821343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endCxn id="12" idx="0"/>
          </p:cNvCxnSpPr>
          <p:nvPr/>
        </p:nvCxnSpPr>
        <p:spPr>
          <a:xfrm flipH="1">
            <a:off x="5051851" y="2233681"/>
            <a:ext cx="420667" cy="831669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endCxn id="13" idx="0"/>
          </p:cNvCxnSpPr>
          <p:nvPr/>
        </p:nvCxnSpPr>
        <p:spPr>
          <a:xfrm>
            <a:off x="5472518" y="2238844"/>
            <a:ext cx="1591724" cy="835326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27" idx="2"/>
            <a:endCxn id="33" idx="0"/>
          </p:cNvCxnSpPr>
          <p:nvPr/>
        </p:nvCxnSpPr>
        <p:spPr>
          <a:xfrm>
            <a:off x="9067505" y="2238844"/>
            <a:ext cx="9128" cy="850639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endCxn id="34" idx="0"/>
          </p:cNvCxnSpPr>
          <p:nvPr/>
        </p:nvCxnSpPr>
        <p:spPr>
          <a:xfrm>
            <a:off x="9076633" y="2233681"/>
            <a:ext cx="2012391" cy="840489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11" idx="2"/>
            <a:endCxn id="25" idx="0"/>
          </p:cNvCxnSpPr>
          <p:nvPr/>
        </p:nvCxnSpPr>
        <p:spPr>
          <a:xfrm flipH="1">
            <a:off x="1117182" y="4140187"/>
            <a:ext cx="1941708" cy="713453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11" idx="2"/>
            <a:endCxn id="30" idx="0"/>
          </p:cNvCxnSpPr>
          <p:nvPr/>
        </p:nvCxnSpPr>
        <p:spPr>
          <a:xfrm flipH="1">
            <a:off x="3027346" y="4140187"/>
            <a:ext cx="31544" cy="710668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endCxn id="24" idx="0"/>
          </p:cNvCxnSpPr>
          <p:nvPr/>
        </p:nvCxnSpPr>
        <p:spPr>
          <a:xfrm>
            <a:off x="5022518" y="4140187"/>
            <a:ext cx="0" cy="710668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stCxn id="13" idx="2"/>
          </p:cNvCxnSpPr>
          <p:nvPr/>
        </p:nvCxnSpPr>
        <p:spPr>
          <a:xfrm flipH="1">
            <a:off x="5290915" y="4154170"/>
            <a:ext cx="1773327" cy="696685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endCxn id="44" idx="0"/>
          </p:cNvCxnSpPr>
          <p:nvPr/>
        </p:nvCxnSpPr>
        <p:spPr>
          <a:xfrm flipH="1">
            <a:off x="7075647" y="4169483"/>
            <a:ext cx="2000986" cy="681372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33" idx="2"/>
            <a:endCxn id="43" idx="0"/>
          </p:cNvCxnSpPr>
          <p:nvPr/>
        </p:nvCxnSpPr>
        <p:spPr>
          <a:xfrm flipH="1">
            <a:off x="8980642" y="4169483"/>
            <a:ext cx="95991" cy="681372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56" name="Прямая со стрелкой 55"/>
          <p:cNvCxnSpPr>
            <a:endCxn id="36" idx="0"/>
          </p:cNvCxnSpPr>
          <p:nvPr/>
        </p:nvCxnSpPr>
        <p:spPr>
          <a:xfrm flipH="1">
            <a:off x="10885637" y="4156227"/>
            <a:ext cx="215987" cy="728925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80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702" y="0"/>
            <a:ext cx="11187112" cy="1325563"/>
          </a:xfrm>
        </p:spPr>
        <p:txBody>
          <a:bodyPr>
            <a:normAutofit/>
          </a:bodyPr>
          <a:lstStyle/>
          <a:p>
            <a:r>
              <a:rPr lang="ru-RU" sz="4000" dirty="0"/>
              <a:t>Управления и информационных технологий в космических системах (2008 г</a:t>
            </a:r>
            <a:r>
              <a:rPr lang="ru-RU" sz="4000" dirty="0" smtClean="0"/>
              <a:t>.)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2528" y="1819137"/>
            <a:ext cx="8419472" cy="48245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Направления подготовки:</a:t>
            </a:r>
          </a:p>
          <a:p>
            <a:pPr marL="0" indent="0">
              <a:buNone/>
            </a:pPr>
            <a:r>
              <a:rPr lang="ru-RU" sz="2000" dirty="0"/>
              <a:t>27.03.04 Управление в технических системах</a:t>
            </a:r>
          </a:p>
          <a:p>
            <a:pPr marL="0" indent="0">
              <a:buNone/>
            </a:pPr>
            <a:r>
              <a:rPr lang="ru-RU" sz="2000" dirty="0"/>
              <a:t>01.03.02 Прикладная математика и информатика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Читаемые дисциплины: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Управление </a:t>
            </a:r>
            <a:r>
              <a:rPr lang="ru-RU" sz="2000" dirty="0"/>
              <a:t>и информационные технологии в </a:t>
            </a:r>
            <a:r>
              <a:rPr lang="ru-RU" sz="2000" dirty="0" smtClean="0"/>
              <a:t>КС</a:t>
            </a:r>
            <a:endParaRPr lang="ru-RU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Системы </a:t>
            </a:r>
            <a:r>
              <a:rPr lang="ru-RU" sz="2000" dirty="0"/>
              <a:t>компьютерного моделирования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Математическое </a:t>
            </a:r>
            <a:r>
              <a:rPr lang="ru-RU" sz="2000" dirty="0"/>
              <a:t>моделирование технических систем и процессов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Методы </a:t>
            </a:r>
            <a:r>
              <a:rPr lang="ru-RU" sz="2000" dirty="0"/>
              <a:t>тестирования и диагностики программ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Имитационное </a:t>
            </a:r>
            <a:r>
              <a:rPr lang="ru-RU" sz="2000" dirty="0"/>
              <a:t>моделирование и планирование вычислительного эксперимента </a:t>
            </a:r>
            <a:endParaRPr lang="ru-RU" sz="2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Основы </a:t>
            </a:r>
            <a:r>
              <a:rPr lang="ru-RU" sz="2000" dirty="0"/>
              <a:t>баллистики ракет-носителей и космических аппаратов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Основы </a:t>
            </a:r>
            <a:r>
              <a:rPr lang="ru-RU" sz="2000" dirty="0"/>
              <a:t>построения и функционирования </a:t>
            </a:r>
            <a:r>
              <a:rPr lang="ru-RU" sz="2000" dirty="0" smtClean="0"/>
              <a:t>КС </a:t>
            </a:r>
            <a:r>
              <a:rPr lang="ru-RU" sz="2000" dirty="0"/>
              <a:t>дистанционного зондирования </a:t>
            </a:r>
            <a:r>
              <a:rPr lang="ru-RU" sz="2000" dirty="0" smtClean="0"/>
              <a:t>Земли и др.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Основы построения программно-аппаратных средств для обучения персонала эксплуатации ракетно-космических объектов и др.</a:t>
            </a:r>
          </a:p>
          <a:p>
            <a:endParaRPr lang="ru-RU" sz="2000" dirty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89" y="2143574"/>
            <a:ext cx="2606343" cy="2568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13941" y="4822112"/>
            <a:ext cx="31194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Заведующий кафедрой:</a:t>
            </a:r>
          </a:p>
          <a:p>
            <a:r>
              <a:rPr lang="ru-RU" sz="2000" b="1" dirty="0" err="1"/>
              <a:t>Вокин</a:t>
            </a:r>
            <a:r>
              <a:rPr lang="ru-RU" sz="2000" b="1" dirty="0"/>
              <a:t> Григорий Григорьевич</a:t>
            </a:r>
            <a:r>
              <a:rPr lang="ru-RU" sz="2000" dirty="0"/>
              <a:t> – д.т.н., профессор, начальник отделения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3089" y="1325563"/>
            <a:ext cx="11105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Базовая организация:  </a:t>
            </a:r>
            <a:r>
              <a:rPr lang="ru-RU" sz="2000" dirty="0"/>
              <a:t>НИИ космических систем им. А.А. Максимова - филиал  ФАО «ГКНПЦ </a:t>
            </a:r>
            <a:endParaRPr lang="ru-RU" sz="2000" dirty="0" smtClean="0"/>
          </a:p>
          <a:p>
            <a:r>
              <a:rPr lang="ru-RU" sz="2000" dirty="0" smtClean="0"/>
              <a:t>им</a:t>
            </a:r>
            <a:r>
              <a:rPr lang="ru-RU" sz="2000" dirty="0"/>
              <a:t>. М.В. </a:t>
            </a:r>
            <a:r>
              <a:rPr lang="ru-RU" sz="2000" dirty="0" smtClean="0"/>
              <a:t>Хруничева»     </a:t>
            </a:r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67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88" y="63461"/>
            <a:ext cx="11187112" cy="1325563"/>
          </a:xfrm>
        </p:spPr>
        <p:txBody>
          <a:bodyPr>
            <a:normAutofit/>
          </a:bodyPr>
          <a:lstStyle/>
          <a:p>
            <a:r>
              <a:rPr lang="ru-RU" sz="4000" dirty="0"/>
              <a:t>Информационных технологий ракетной </a:t>
            </a:r>
            <a:r>
              <a:rPr lang="ru-RU" sz="4000" dirty="0" smtClean="0"/>
              <a:t>телеметрии (2009 </a:t>
            </a:r>
            <a:r>
              <a:rPr lang="ru-RU" sz="4000" dirty="0"/>
              <a:t>г</a:t>
            </a:r>
            <a:r>
              <a:rPr lang="ru-RU" sz="4000" dirty="0" smtClean="0"/>
              <a:t>.)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7650" y="1879560"/>
            <a:ext cx="7700963" cy="43497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Направления подготовки:</a:t>
            </a:r>
          </a:p>
          <a:p>
            <a:pPr marL="0" indent="0">
              <a:buNone/>
            </a:pPr>
            <a:r>
              <a:rPr lang="ru-RU" sz="2000" dirty="0"/>
              <a:t>27.03.04 </a:t>
            </a:r>
            <a:r>
              <a:rPr lang="ru-RU" sz="2000" dirty="0" smtClean="0"/>
              <a:t>Управление в технических системах</a:t>
            </a:r>
            <a:endParaRPr lang="ru-RU" sz="2000" dirty="0"/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Читаемые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дисциплины:</a:t>
            </a:r>
          </a:p>
          <a:p>
            <a:r>
              <a:rPr lang="ru-RU" sz="2000" dirty="0" smtClean="0"/>
              <a:t>Исполнительные </a:t>
            </a:r>
            <a:r>
              <a:rPr lang="ru-RU" sz="2000" dirty="0"/>
              <a:t>и силовые элементы технических систем </a:t>
            </a:r>
          </a:p>
          <a:p>
            <a:r>
              <a:rPr lang="ru-RU" sz="2000" dirty="0" smtClean="0"/>
              <a:t>Измерительные </a:t>
            </a:r>
            <a:r>
              <a:rPr lang="ru-RU" sz="2000" dirty="0"/>
              <a:t>и навигационные приборы и системы</a:t>
            </a:r>
          </a:p>
          <a:p>
            <a:r>
              <a:rPr lang="ru-RU" sz="2000" dirty="0" smtClean="0"/>
              <a:t>Основы </a:t>
            </a:r>
            <a:r>
              <a:rPr lang="ru-RU" sz="2000" dirty="0"/>
              <a:t>современной телеметрии</a:t>
            </a:r>
          </a:p>
          <a:p>
            <a:r>
              <a:rPr lang="ru-RU" sz="2000" dirty="0" smtClean="0"/>
              <a:t>Проектирование </a:t>
            </a:r>
            <a:r>
              <a:rPr lang="ru-RU" sz="2000" dirty="0" err="1"/>
              <a:t>датчико</a:t>
            </a:r>
            <a:r>
              <a:rPr lang="ru-RU" sz="2000" dirty="0"/>
              <a:t>-преобразующей аппаратуры телеметрии</a:t>
            </a:r>
          </a:p>
          <a:p>
            <a:r>
              <a:rPr lang="ru-RU" sz="2000" dirty="0" smtClean="0"/>
              <a:t>Теоретические </a:t>
            </a:r>
            <a:r>
              <a:rPr lang="ru-RU" sz="2000" dirty="0"/>
              <a:t>основы проектирования антенн телеметрии</a:t>
            </a:r>
          </a:p>
          <a:p>
            <a:r>
              <a:rPr lang="ru-RU" sz="2000" dirty="0" smtClean="0"/>
              <a:t>Практика </a:t>
            </a:r>
            <a:r>
              <a:rPr lang="ru-RU" sz="2000" dirty="0"/>
              <a:t>по получению профессиональных умений и опыта </a:t>
            </a:r>
            <a:r>
              <a:rPr lang="ru-RU" sz="2000" dirty="0" smtClean="0"/>
              <a:t>профессиональной </a:t>
            </a:r>
            <a:r>
              <a:rPr lang="ru-RU" sz="2000" dirty="0"/>
              <a:t>деятельности (производственная)</a:t>
            </a:r>
          </a:p>
          <a:p>
            <a:r>
              <a:rPr lang="ru-RU" sz="2000" dirty="0" smtClean="0"/>
              <a:t>Преддипломная </a:t>
            </a:r>
            <a:r>
              <a:rPr lang="ru-RU" sz="2000" dirty="0"/>
              <a:t>практика</a:t>
            </a:r>
          </a:p>
          <a:p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53089" y="5012472"/>
            <a:ext cx="31194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Заведующий кафедрой:</a:t>
            </a:r>
          </a:p>
          <a:p>
            <a:r>
              <a:rPr lang="ru-RU" sz="2000" b="1" dirty="0" smtClean="0"/>
              <a:t>Артемьев </a:t>
            </a:r>
            <a:r>
              <a:rPr lang="ru-RU" sz="2000" b="1" dirty="0"/>
              <a:t>Владимир Юрьевич </a:t>
            </a:r>
            <a:r>
              <a:rPr lang="ru-RU" sz="2000" dirty="0"/>
              <a:t>– Генеральный директор АО «НПО Измерительной техники»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3089" y="1325563"/>
            <a:ext cx="11105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Базовая организация:  </a:t>
            </a:r>
            <a:r>
              <a:rPr lang="ru-RU" sz="2000" dirty="0"/>
              <a:t>АО «НПО Измерительной техники»</a:t>
            </a:r>
            <a:r>
              <a:rPr lang="ru-RU" sz="2000" dirty="0" smtClean="0"/>
              <a:t>   </a:t>
            </a:r>
            <a:endParaRPr lang="ru-RU" sz="2000" dirty="0"/>
          </a:p>
        </p:txBody>
      </p:sp>
      <p:pic>
        <p:nvPicPr>
          <p:cNvPr id="9" name="Picture 11" descr="директор нпо ит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5" r="7647"/>
          <a:stretch/>
        </p:blipFill>
        <p:spPr bwMode="auto">
          <a:xfrm>
            <a:off x="653089" y="1879560"/>
            <a:ext cx="2871787" cy="297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77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ru-RU" sz="4000" dirty="0"/>
              <a:t>Информационных систем и технологий проектирования, производства и </a:t>
            </a:r>
            <a:r>
              <a:rPr lang="ru-RU" sz="4000" dirty="0" smtClean="0"/>
              <a:t>управления (2015 г.)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7650" y="1879560"/>
            <a:ext cx="7700963" cy="43497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Направления</a:t>
            </a:r>
            <a:r>
              <a:rPr lang="ru-RU" sz="2400" b="1" dirty="0"/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подготовки:</a:t>
            </a:r>
          </a:p>
          <a:p>
            <a:pPr marL="0" indent="0">
              <a:buNone/>
            </a:pPr>
            <a:r>
              <a:rPr lang="ru-RU" sz="2200" dirty="0" smtClean="0"/>
              <a:t>09.03.03 </a:t>
            </a:r>
            <a:r>
              <a:rPr lang="ru-RU" sz="2200" dirty="0"/>
              <a:t>Прикладная информатика</a:t>
            </a:r>
            <a:endParaRPr lang="ru-RU" sz="2200" b="1" dirty="0" smtClean="0"/>
          </a:p>
          <a:p>
            <a:pPr marL="0" indent="0">
              <a:buNone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Читаемые дисциплины:</a:t>
            </a:r>
          </a:p>
          <a:p>
            <a:r>
              <a:rPr lang="ru-RU" sz="2200" dirty="0" smtClean="0"/>
              <a:t>Методы реализации информационных систем и информационных технологий</a:t>
            </a:r>
          </a:p>
          <a:p>
            <a:r>
              <a:rPr lang="ru-RU" sz="2200" dirty="0" smtClean="0"/>
              <a:t>Практика </a:t>
            </a:r>
            <a:r>
              <a:rPr lang="ru-RU" sz="2200" dirty="0"/>
              <a:t>по получению профессиональных умений и опыта </a:t>
            </a:r>
            <a:r>
              <a:rPr lang="ru-RU" sz="2200" dirty="0" smtClean="0"/>
              <a:t>профессиональной </a:t>
            </a:r>
            <a:r>
              <a:rPr lang="ru-RU" sz="2200" dirty="0"/>
              <a:t>деятельности (производственная)</a:t>
            </a:r>
          </a:p>
          <a:p>
            <a:r>
              <a:rPr lang="ru-RU" sz="2200" dirty="0" smtClean="0"/>
              <a:t>Преддипломная </a:t>
            </a:r>
            <a:r>
              <a:rPr lang="ru-RU" sz="2200" dirty="0"/>
              <a:t>практика</a:t>
            </a:r>
          </a:p>
          <a:p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13360" y="4810478"/>
            <a:ext cx="37185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Заведующий кафедрой:</a:t>
            </a:r>
          </a:p>
          <a:p>
            <a:r>
              <a:rPr lang="ru-RU" sz="2000" b="1" dirty="0" smtClean="0"/>
              <a:t>Обносов </a:t>
            </a:r>
            <a:r>
              <a:rPr lang="ru-RU" sz="2000" b="1" dirty="0"/>
              <a:t>Борис Викторович – </a:t>
            </a:r>
            <a:r>
              <a:rPr lang="ru-RU" sz="2000" dirty="0" smtClean="0"/>
              <a:t>герой России,</a:t>
            </a:r>
            <a:r>
              <a:rPr lang="ru-RU" sz="2000" b="1" dirty="0" smtClean="0"/>
              <a:t> </a:t>
            </a:r>
            <a:r>
              <a:rPr lang="ru-RU" sz="2000" dirty="0" smtClean="0"/>
              <a:t>д.т.н</a:t>
            </a:r>
            <a:r>
              <a:rPr lang="ru-RU" sz="2000" dirty="0"/>
              <a:t>., профессор, Генеральный директор АО «Корпорация «Тактическое ракетное </a:t>
            </a:r>
            <a:r>
              <a:rPr lang="ru-RU" sz="2000" dirty="0" smtClean="0"/>
              <a:t>вооружение»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81639" y="1325563"/>
            <a:ext cx="11105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Базовая организация:  </a:t>
            </a:r>
            <a:r>
              <a:rPr lang="ru-RU" sz="2000" dirty="0"/>
              <a:t>АО «Корпорация «Тактическое ракетное </a:t>
            </a:r>
            <a:r>
              <a:rPr lang="ru-RU" sz="2000" dirty="0" smtClean="0"/>
              <a:t>вооружение»</a:t>
            </a:r>
            <a:endParaRPr lang="ru-RU" sz="2000" dirty="0"/>
          </a:p>
        </p:txBody>
      </p:sp>
      <p:pic>
        <p:nvPicPr>
          <p:cNvPr id="7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89" y="2021468"/>
            <a:ext cx="2311567" cy="2695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54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88" y="-76943"/>
            <a:ext cx="11187112" cy="13255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Защита информации (2017 г.)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7650" y="1879559"/>
            <a:ext cx="7700963" cy="48022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Направления подготовки:</a:t>
            </a:r>
          </a:p>
          <a:p>
            <a:r>
              <a:rPr lang="ru-RU" sz="2000" dirty="0"/>
              <a:t>10.03.01 Информационная безопасность</a:t>
            </a:r>
          </a:p>
          <a:p>
            <a:r>
              <a:rPr lang="ru-RU" sz="2000" dirty="0" smtClean="0"/>
              <a:t>10.04.01 </a:t>
            </a:r>
            <a:r>
              <a:rPr lang="ru-RU" sz="2000" dirty="0"/>
              <a:t>Информационная </a:t>
            </a:r>
            <a:r>
              <a:rPr lang="ru-RU" sz="2000" dirty="0" smtClean="0"/>
              <a:t>безопасность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Читаемые дисциплины:</a:t>
            </a:r>
          </a:p>
          <a:p>
            <a:pPr lvl="0" fontAlgn="base"/>
            <a:r>
              <a:rPr lang="ru-RU" sz="2000" dirty="0"/>
              <a:t>Государственная </a:t>
            </a:r>
            <a:r>
              <a:rPr lang="ru-RU" sz="2000" dirty="0" smtClean="0"/>
              <a:t>СЗИ в </a:t>
            </a:r>
            <a:r>
              <a:rPr lang="ru-RU" sz="2000" dirty="0"/>
              <a:t>части проведения специальных работ</a:t>
            </a:r>
          </a:p>
          <a:p>
            <a:pPr lvl="0" fontAlgn="base"/>
            <a:r>
              <a:rPr lang="ru-RU" sz="2000" dirty="0" smtClean="0"/>
              <a:t>Методы </a:t>
            </a:r>
            <a:r>
              <a:rPr lang="ru-RU" sz="2000" dirty="0"/>
              <a:t>и средства защиты информации по техническим каналам от несанкционированного доступа</a:t>
            </a:r>
          </a:p>
          <a:p>
            <a:pPr lvl="0" fontAlgn="base"/>
            <a:r>
              <a:rPr lang="ru-RU" sz="2000" dirty="0"/>
              <a:t>Организация защиты конфиденциальной информации от несанкционированного доступа</a:t>
            </a:r>
          </a:p>
          <a:p>
            <a:pPr lvl="0" fontAlgn="base"/>
            <a:r>
              <a:rPr lang="ru-RU" sz="2000" dirty="0" smtClean="0"/>
              <a:t>Разработка </a:t>
            </a:r>
            <a:r>
              <a:rPr lang="ru-RU" sz="2000" dirty="0"/>
              <a:t>объекта информатизации в защищенном исполнении</a:t>
            </a:r>
          </a:p>
          <a:p>
            <a:pPr lvl="0" fontAlgn="base"/>
            <a:r>
              <a:rPr lang="ru-RU" sz="2000" dirty="0"/>
              <a:t>Технические каналы утечки конфиденциальной информации</a:t>
            </a:r>
          </a:p>
          <a:p>
            <a:r>
              <a:rPr lang="ru-RU" sz="2000" dirty="0"/>
              <a:t>Эффективность управления информационной </a:t>
            </a:r>
            <a:r>
              <a:rPr lang="ru-RU" sz="2000" dirty="0" smtClean="0"/>
              <a:t>безопасности и др.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81639" y="4699946"/>
            <a:ext cx="31194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/>
              <a:t>Панцыр</a:t>
            </a:r>
            <a:r>
              <a:rPr lang="ru-RU" sz="2000" b="1" dirty="0"/>
              <a:t> Родион Яковлевич</a:t>
            </a:r>
            <a:r>
              <a:rPr lang="ru-RU" sz="2000" dirty="0"/>
              <a:t>, </a:t>
            </a:r>
            <a:r>
              <a:rPr lang="ru-RU" sz="2000" dirty="0" err="1"/>
              <a:t>к.т.н</a:t>
            </a:r>
            <a:r>
              <a:rPr lang="ru-RU" sz="2000" dirty="0"/>
              <a:t>, доцент, начальник учебного центра </a:t>
            </a:r>
            <a:r>
              <a:rPr lang="ru-RU" sz="2000" dirty="0" smtClean="0"/>
              <a:t>ООО </a:t>
            </a:r>
            <a:r>
              <a:rPr lang="ru-RU" sz="2000" dirty="0"/>
              <a:t>«НОВО»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1639" y="1325563"/>
            <a:ext cx="11105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Базовая организация:  </a:t>
            </a:r>
            <a:r>
              <a:rPr lang="ru-RU" sz="2000" dirty="0"/>
              <a:t>ООО «НОВО</a:t>
            </a:r>
            <a:r>
              <a:rPr lang="ru-RU" sz="2000" dirty="0" smtClean="0"/>
              <a:t>», г. Мытищи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64" y="1879559"/>
            <a:ext cx="2874988" cy="2791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91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" y="0"/>
            <a:ext cx="11465243" cy="1325563"/>
          </a:xfrm>
        </p:spPr>
        <p:txBody>
          <a:bodyPr>
            <a:normAutofit/>
          </a:bodyPr>
          <a:lstStyle/>
          <a:p>
            <a:r>
              <a:rPr lang="ru-RU" sz="4000" dirty="0"/>
              <a:t>Технологий проектирования и обеспечения ракетных </a:t>
            </a:r>
            <a:r>
              <a:rPr lang="ru-RU" sz="4000" dirty="0" smtClean="0"/>
              <a:t>комплексов (2020 г.)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7650" y="1879559"/>
            <a:ext cx="7700963" cy="48022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Направления подготовки:</a:t>
            </a:r>
          </a:p>
          <a:p>
            <a:r>
              <a:rPr lang="ru-RU" sz="2000" dirty="0" smtClean="0"/>
              <a:t>10.03.01 </a:t>
            </a:r>
            <a:r>
              <a:rPr lang="ru-RU" sz="2000" dirty="0"/>
              <a:t>Информационная </a:t>
            </a:r>
            <a:r>
              <a:rPr lang="ru-RU" sz="2000" dirty="0" smtClean="0"/>
              <a:t>безопасность</a:t>
            </a:r>
          </a:p>
          <a:p>
            <a:r>
              <a:rPr lang="ru-RU" sz="2000" dirty="0" smtClean="0"/>
              <a:t>11.05.01 Радиоэлектронные системы и комплексы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Читаемые дисциплины:</a:t>
            </a:r>
          </a:p>
          <a:p>
            <a:pPr lvl="0" fontAlgn="base"/>
            <a:r>
              <a:rPr lang="ru-RU" sz="2000" dirty="0" smtClean="0"/>
              <a:t>Основы устройства и функционирования ракетных комплексов</a:t>
            </a:r>
          </a:p>
          <a:p>
            <a:pPr lvl="0" fontAlgn="base"/>
            <a:r>
              <a:rPr lang="ru-RU" sz="2000" dirty="0" smtClean="0"/>
              <a:t>Учебная практика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81639" y="4699946"/>
            <a:ext cx="31330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Заведующий кафедрой:</a:t>
            </a:r>
          </a:p>
          <a:p>
            <a:r>
              <a:rPr lang="ru-RU" sz="2000" b="1" dirty="0" err="1" smtClean="0"/>
              <a:t>Таразевич</a:t>
            </a:r>
            <a:r>
              <a:rPr lang="ru-RU" sz="2000" b="1" dirty="0" smtClean="0"/>
              <a:t> </a:t>
            </a:r>
            <a:r>
              <a:rPr lang="ru-RU" sz="2000" b="1" dirty="0"/>
              <a:t>Сергей Евгеньевич</a:t>
            </a:r>
            <a:r>
              <a:rPr lang="ru-RU" sz="2000" dirty="0"/>
              <a:t> – </a:t>
            </a:r>
            <a:r>
              <a:rPr lang="ru-RU" sz="2000" dirty="0" smtClean="0"/>
              <a:t>к.т.н., </a:t>
            </a:r>
            <a:r>
              <a:rPr lang="ru-RU" sz="2000" dirty="0"/>
              <a:t>главный научный сотрудник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1639" y="1325563"/>
            <a:ext cx="11105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Базовая организация:  </a:t>
            </a:r>
            <a:r>
              <a:rPr lang="ru-RU" sz="2000" dirty="0"/>
              <a:t>4 ЦНИИ  Министерства обороны РФ</a:t>
            </a:r>
          </a:p>
        </p:txBody>
      </p:sp>
      <p:pic>
        <p:nvPicPr>
          <p:cNvPr id="6" name="Рисунок 5" descr="https://rvsn.ruzhany.info/names/images/tarazevich_s_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" y="1879558"/>
            <a:ext cx="2241233" cy="2820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26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" y="0"/>
            <a:ext cx="11465243" cy="13255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Безопасность информации (2021 г.)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7650" y="1879559"/>
            <a:ext cx="7700963" cy="48022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Направления подготовки: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10.03.01 Информационная </a:t>
            </a:r>
            <a:r>
              <a:rPr lang="ru-RU" sz="2000" dirty="0" smtClean="0"/>
              <a:t>безопасность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Читаемые дисциплины:</a:t>
            </a:r>
          </a:p>
          <a:p>
            <a:pPr lvl="0" fontAlgn="base"/>
            <a:r>
              <a:rPr lang="ru-RU" sz="2000" dirty="0" smtClean="0"/>
              <a:t> Организационное и правовое обеспечение ИБ</a:t>
            </a:r>
          </a:p>
          <a:p>
            <a:pPr lvl="0" fontAlgn="base"/>
            <a:r>
              <a:rPr lang="ru-RU" sz="2000" dirty="0" smtClean="0"/>
              <a:t>Организация защиты конфиденциальной информации от несанкционированного доступа</a:t>
            </a:r>
          </a:p>
          <a:p>
            <a:pPr lvl="0" fontAlgn="base"/>
            <a:r>
              <a:rPr lang="ru-RU" sz="2000" dirty="0" smtClean="0"/>
              <a:t>Подготовка объектов информатизации к аттестации по требованиям безопасности информации</a:t>
            </a:r>
          </a:p>
          <a:p>
            <a:pPr lvl="0" fontAlgn="base"/>
            <a:r>
              <a:rPr lang="ru-RU" sz="2000" dirty="0" smtClean="0"/>
              <a:t>Технические каналы утечки конфиденциальной информации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81639" y="4699946"/>
            <a:ext cx="31330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Заведующий кафедрой:</a:t>
            </a:r>
          </a:p>
          <a:p>
            <a:r>
              <a:rPr lang="ru-RU" sz="2000" b="1" dirty="0" smtClean="0"/>
              <a:t>Василенко Владимир Васильевич</a:t>
            </a:r>
            <a:r>
              <a:rPr lang="ru-RU" sz="2000" dirty="0" smtClean="0"/>
              <a:t> – зам. ген. директора, д.т.н., профессор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1639" y="1325563"/>
            <a:ext cx="11105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Базовая организация:  </a:t>
            </a:r>
            <a:r>
              <a:rPr lang="ru-RU" sz="2000" dirty="0" smtClean="0"/>
              <a:t>Центр безопасности информации, г</a:t>
            </a:r>
            <a:r>
              <a:rPr lang="ru-RU" sz="2000" dirty="0"/>
              <a:t>.</a:t>
            </a:r>
            <a:r>
              <a:rPr lang="ru-RU" sz="2000" dirty="0" smtClean="0"/>
              <a:t> о. Королёв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77" y="1984435"/>
            <a:ext cx="1847224" cy="2545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84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убина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1421</TotalTime>
  <Words>1245</Words>
  <Application>Microsoft Office PowerPoint</Application>
  <PresentationFormat>Широкоэкранный</PresentationFormat>
  <Paragraphs>395</Paragraphs>
  <Slides>19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Corbel</vt:lpstr>
      <vt:lpstr>Глубина</vt:lpstr>
      <vt:lpstr> О  РАБОТЕ  ИНСТИТУТА   ИНФОКОММУНИКАЦИОННЫХ  СИСТЕМ   И   ТЕХНОЛОГИЙ  </vt:lpstr>
      <vt:lpstr>Направления подготовки</vt:lpstr>
      <vt:lpstr>Институт инфокоммуникационных систем и технологий</vt:lpstr>
      <vt:lpstr>Управления и информационных технологий в космических системах (2008 г.)</vt:lpstr>
      <vt:lpstr>Информационных технологий ракетной телеметрии (2009 г.)</vt:lpstr>
      <vt:lpstr>Информационных систем и технологий проектирования, производства и управления (2015 г.)</vt:lpstr>
      <vt:lpstr>Защита информации (2017 г.)</vt:lpstr>
      <vt:lpstr>Технологий проектирования и обеспечения ракетных комплексов (2020 г.)</vt:lpstr>
      <vt:lpstr>Безопасность информации (2021 г.)</vt:lpstr>
      <vt:lpstr>Количество студентов, прошедших обучение на БК</vt:lpstr>
      <vt:lpstr>Кадровый состав</vt:lpstr>
      <vt:lpstr>Численность студентов</vt:lpstr>
      <vt:lpstr>Статистика приёма 2019-2021гг.  (проходной балл)</vt:lpstr>
      <vt:lpstr>Целевое обучение</vt:lpstr>
      <vt:lpstr>Трудоустройство выпускников в 2020-2021 г.</vt:lpstr>
      <vt:lpstr>Работа по дальнейшему развитию института</vt:lpstr>
      <vt:lpstr>Учебная и научно-исследовательская работа студентов</vt:lpstr>
      <vt:lpstr>Спасибо за внимание!</vt:lpstr>
      <vt:lpstr>Трудоустройство выпускников в 2020-2021 г.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работе института  инфокоммуникационных систем и технологий  за 2021 год</dc:title>
  <dc:creator>Teacher</dc:creator>
  <cp:lastModifiedBy>Штрафина Елена Дмитриевна</cp:lastModifiedBy>
  <cp:revision>100</cp:revision>
  <dcterms:created xsi:type="dcterms:W3CDTF">2022-03-15T10:21:06Z</dcterms:created>
  <dcterms:modified xsi:type="dcterms:W3CDTF">2022-05-04T09:46:04Z</dcterms:modified>
</cp:coreProperties>
</file>