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drawings/drawing5.xml" ContentType="application/vnd.openxmlformats-officedocument.drawingml.chartshapes+xml"/>
  <Override PartName="/ppt/charts/chart22.xml" ContentType="application/vnd.openxmlformats-officedocument.drawingml.chart+xml"/>
  <Override PartName="/ppt/drawings/drawing6.xml" ContentType="application/vnd.openxmlformats-officedocument.drawingml.chartshapes+xml"/>
  <Override PartName="/ppt/charts/chart23.xml" ContentType="application/vnd.openxmlformats-officedocument.drawingml.chart+xml"/>
  <Override PartName="/ppt/drawings/drawing7.xml" ContentType="application/vnd.openxmlformats-officedocument.drawingml.chartshapes+xml"/>
  <Override PartName="/ppt/charts/chart24.xml" ContentType="application/vnd.openxmlformats-officedocument.drawingml.chart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sldIdLst>
    <p:sldId id="289" r:id="rId2"/>
    <p:sldId id="290" r:id="rId3"/>
    <p:sldId id="295" r:id="rId4"/>
    <p:sldId id="291" r:id="rId5"/>
    <p:sldId id="305" r:id="rId6"/>
    <p:sldId id="298" r:id="rId7"/>
    <p:sldId id="313" r:id="rId8"/>
    <p:sldId id="297" r:id="rId9"/>
    <p:sldId id="278" r:id="rId10"/>
    <p:sldId id="299" r:id="rId11"/>
    <p:sldId id="342" r:id="rId12"/>
    <p:sldId id="341" r:id="rId13"/>
    <p:sldId id="301" r:id="rId14"/>
    <p:sldId id="310" r:id="rId15"/>
    <p:sldId id="314" r:id="rId16"/>
    <p:sldId id="302" r:id="rId17"/>
    <p:sldId id="345" r:id="rId18"/>
    <p:sldId id="346" r:id="rId19"/>
    <p:sldId id="312" r:id="rId20"/>
    <p:sldId id="348" r:id="rId21"/>
    <p:sldId id="311" r:id="rId22"/>
    <p:sldId id="347" r:id="rId23"/>
    <p:sldId id="316" r:id="rId24"/>
    <p:sldId id="349" r:id="rId25"/>
    <p:sldId id="350" r:id="rId26"/>
    <p:sldId id="351" r:id="rId27"/>
    <p:sldId id="352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5F1"/>
    <a:srgbClr val="534FA1"/>
    <a:srgbClr val="52749E"/>
    <a:srgbClr val="9C66A2"/>
    <a:srgbClr val="2B4C95"/>
    <a:srgbClr val="AC5CA6"/>
    <a:srgbClr val="99A365"/>
    <a:srgbClr val="9999FF"/>
    <a:srgbClr val="4472C4"/>
    <a:srgbClr val="D2C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5" autoAdjust="0"/>
    <p:restoredTop sz="94692" autoAdjust="0"/>
  </p:normalViewPr>
  <p:slideViewPr>
    <p:cSldViewPr>
      <p:cViewPr varScale="1">
        <p:scale>
          <a:sx n="93" d="100"/>
          <a:sy n="93" d="100"/>
        </p:scale>
        <p:origin x="66" y="5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wnloads\&#1054;&#1090;&#1095;&#1077;&#1090;_&#1087;&#1086;_&#1044;&#1069;%20&#1055;&#1054;&#1051;&#1053;&#1067;&#1049;%20&#1047;&#1040;%20%202021%20&#1043;&#1054;&#1044;%20&#1050;&#1050;&#1052;&#1058;%20&#1076;&#1083;&#1103;%20&#1056;&#1050;&#1062;%20(2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wnloads\&#1054;&#1090;&#1095;&#1077;&#1090;_&#1087;&#1086;_&#1044;&#1069;%20&#1055;&#1054;&#1051;&#1053;&#1067;&#1049;%20&#1047;&#1040;%20%202021%20&#1043;&#1054;&#1044;%20&#1050;&#1050;&#1052;&#1058;%20&#1076;&#1083;&#1103;%20&#1056;&#1050;&#1062;%20(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wnloads\&#1054;&#1090;&#1095;&#1077;&#1090;_&#1087;&#1086;_&#1044;&#1069;%20&#1055;&#1054;&#1051;&#1053;&#1067;&#1049;%20&#1047;&#1040;%20%202021%20&#1043;&#1054;&#1044;%20&#1050;&#1050;&#1052;&#1058;%20&#1076;&#1083;&#1103;%20&#1056;&#1050;&#1062;%20(2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5;&#1086;&#1083;&#1100;&#1079;&#1086;&#1074;&#1072;&#1090;&#1077;&#1083;&#1100;\Downloads\&#1054;&#1090;&#1095;&#1077;&#1090;_&#1087;&#1086;_&#1044;&#1069;%20&#1055;&#1054;&#1051;&#1053;&#1067;&#1049;%20&#1047;&#1040;%20%202021%20&#1043;&#1054;&#1044;%20&#1050;&#1050;&#1052;&#1058;%20&#1076;&#1083;&#1103;%20&#1056;&#1050;&#1062;%20(2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&#1050;&#1085;&#1080;&#1075;&#1072;1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&#1050;&#1085;&#1080;&#1075;&#1072;1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&#1050;&#1085;&#1080;&#1075;&#1072;1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&#1050;&#1085;&#1080;&#1075;&#1072;1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34596080687955E-2"/>
          <c:y val="0.14306050209629517"/>
          <c:w val="0.92910669590556083"/>
          <c:h val="0.63891620293295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выпускников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Банковское дело</c:v>
                </c:pt>
                <c:pt idx="1">
                  <c:v>Графический дизайн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29-42B0-85C5-768EA59AAB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Трудоустроены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Банковское дело</c:v>
                </c:pt>
                <c:pt idx="1">
                  <c:v>Графический дизайн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29-42B0-85C5-768EA59AAB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 специальности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Банковское дело</c:v>
                </c:pt>
                <c:pt idx="1">
                  <c:v>Графический дизайн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12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29-42B0-85C5-768EA59AAB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467015664"/>
        <c:axId val="-1467025456"/>
      </c:barChart>
      <c:catAx>
        <c:axId val="-14670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67025456"/>
        <c:crosses val="autoZero"/>
        <c:auto val="1"/>
        <c:lblAlgn val="ctr"/>
        <c:lblOffset val="100"/>
        <c:noMultiLvlLbl val="0"/>
      </c:catAx>
      <c:valAx>
        <c:axId val="-146702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670156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pct5">
      <a:fgClr>
        <a:schemeClr val="accent1"/>
      </a:fgClr>
      <a:bgClr>
        <a:schemeClr val="bg1"/>
      </a:bgClr>
    </a:patt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«Веб-дизайн и разработка»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92D05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'[Отчет_по_ДЭ ПОЛНЫЙ ЗА  2021 ГОД ККМТ для РКЦ (2).xlsx]Лист1'!$A$12</c:f>
              <c:strCache>
                <c:ptCount val="1"/>
                <c:pt idx="0">
                  <c:v>ТТД  Образовательная программа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'[Отчет_по_ДЭ ПОЛНЫЙ ЗА  2021 ГОД ККМТ для РКЦ (2).xlsx]Лист1'!$B$11:$C$11</c:f>
              <c:strCache>
                <c:ptCount val="2"/>
                <c:pt idx="0">
                  <c:v>ТОП-50, Актализированнве</c:v>
                </c:pt>
                <c:pt idx="1">
                  <c:v>не актуализированны</c:v>
                </c:pt>
              </c:strCache>
            </c:strRef>
          </c:cat>
          <c:val>
            <c:numRef>
              <c:f>'[Отчет_по_ДЭ ПОЛНЫЙ ЗА  2021 ГОД ККМТ для РКЦ (2).xlsx]Лист1'!$B$12:$C$12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6E5F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901181102362204"/>
          <c:y val="0.2452548118985127"/>
          <c:w val="0.45284711286089241"/>
          <c:h val="0.75474518810148727"/>
        </c:manualLayout>
      </c:layout>
      <c:pieChart>
        <c:varyColors val="1"/>
        <c:ser>
          <c:idx val="0"/>
          <c:order val="0"/>
          <c:tx>
            <c:strRef>
              <c:f>'[Отчет_по_ДЭ ПОЛНЫЙ ЗА  2021 ГОД ККМТ для РКЦ (2).xlsx]Лист1'!$A$15</c:f>
              <c:strCache>
                <c:ptCount val="1"/>
                <c:pt idx="0">
                  <c:v>ТТД выпуск 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'[Отчет_по_ДЭ ПОЛНЫЙ ЗА  2021 ГОД ККМТ для РКЦ (2).xlsx]Лист1'!$B$14:$C$14</c:f>
              <c:strCache>
                <c:ptCount val="2"/>
                <c:pt idx="0">
                  <c:v>по не актулизирлванным ООП</c:v>
                </c:pt>
                <c:pt idx="1">
                  <c:v>ТОП-50. актуализированным</c:v>
                </c:pt>
              </c:strCache>
            </c:strRef>
          </c:cat>
          <c:val>
            <c:numRef>
              <c:f>'[Отчет_по_ДЭ ПОЛНЫЙ ЗА  2021 ГОД ККМТ для РКЦ (2).xlsx]Лист1'!$B$15:$C$15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E6E5F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ККМТ Образовательная программа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'[Отчет_по_ДЭ ПОЛНЫЙ ЗА  2021 ГОД ККМТ для РКЦ (2).xlsx]Лист1'!$A$10</c:f>
              <c:strCache>
                <c:ptCount val="1"/>
                <c:pt idx="0">
                  <c:v>ККМТ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'[Отчет_по_ДЭ ПОЛНЫЙ ЗА  2021 ГОД ККМТ для РКЦ (2).xlsx]Лист1'!$B$9:$C$9</c:f>
              <c:strCache>
                <c:ptCount val="2"/>
                <c:pt idx="0">
                  <c:v>ТОП-50, Актализированнве</c:v>
                </c:pt>
                <c:pt idx="1">
                  <c:v>не актуализированны</c:v>
                </c:pt>
              </c:strCache>
            </c:strRef>
          </c:cat>
          <c:val>
            <c:numRef>
              <c:f>'[Отчет_по_ДЭ ПОЛНЫЙ ЗА  2021 ГОД ККМТ для РКЦ (2).xlsx]Лист1'!$B$10:$C$10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92D050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ККМТ выпуск 2022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'[Отчет_по_ДЭ ПОЛНЫЙ ЗА  2021 ГОД ККМТ для РКЦ (2).xlsx]Лист1'!$A$20</c:f>
              <c:strCache>
                <c:ptCount val="1"/>
                <c:pt idx="0">
                  <c:v>ККМТ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'[Отчет_по_ДЭ ПОЛНЫЙ ЗА  2021 ГОД ККМТ для РКЦ (2).xlsx]Лист1'!$B$19:$C$19</c:f>
              <c:strCache>
                <c:ptCount val="2"/>
                <c:pt idx="0">
                  <c:v>по не актулизирлванным ООП</c:v>
                </c:pt>
                <c:pt idx="1">
                  <c:v>ТОП-50. актуализированным</c:v>
                </c:pt>
              </c:strCache>
            </c:strRef>
          </c:cat>
          <c:val>
            <c:numRef>
              <c:f>'[Отчет_по_ДЭ ПОЛНЫЙ ЗА  2021 ГОД ККМТ для РКЦ (2).xlsx]Лист1'!$B$20:$C$20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92D050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</a:rPr>
              <a:t>Выпуск </a:t>
            </a:r>
            <a:r>
              <a:rPr lang="ru-RU" dirty="0" smtClean="0">
                <a:solidFill>
                  <a:schemeClr val="bg1"/>
                </a:solidFill>
              </a:rPr>
              <a:t>2021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210629921259842E-2"/>
          <c:y val="0.17606840160892634"/>
          <c:w val="0.89745603674540686"/>
          <c:h val="0.57620734908136484"/>
        </c:manualLayout>
      </c:layout>
      <c:bar3DChart>
        <c:barDir val="col"/>
        <c:grouping val="clustered"/>
        <c:varyColors val="0"/>
        <c:ser>
          <c:idx val="0"/>
          <c:order val="0"/>
          <c:tx>
            <c:v>Выпуск 2022 год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Лист1!$A$1:$A$3</c:f>
              <c:strCache>
                <c:ptCount val="3"/>
                <c:pt idx="0">
                  <c:v>Выпуск</c:v>
                </c:pt>
                <c:pt idx="1">
                  <c:v>Участвовали в конкурсе на поступление </c:v>
                </c:pt>
                <c:pt idx="2">
                  <c:v>Зачислены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60</c:v>
                </c:pt>
                <c:pt idx="1">
                  <c:v>31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62469088"/>
        <c:axId val="-862468000"/>
        <c:axId val="0"/>
      </c:bar3DChart>
      <c:catAx>
        <c:axId val="-86246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62468000"/>
        <c:crosses val="autoZero"/>
        <c:auto val="1"/>
        <c:lblAlgn val="ctr"/>
        <c:lblOffset val="100"/>
        <c:noMultiLvlLbl val="0"/>
      </c:catAx>
      <c:valAx>
        <c:axId val="-8624680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62469088"/>
        <c:crosses val="autoZero"/>
        <c:crossBetween val="between"/>
      </c:valAx>
      <c:spPr>
        <a:noFill/>
        <a:ln w="25380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</a:rPr>
              <a:t>Выпуск </a:t>
            </a:r>
            <a:r>
              <a:rPr lang="ru-RU" dirty="0" smtClean="0">
                <a:solidFill>
                  <a:schemeClr val="bg1"/>
                </a:solidFill>
              </a:rPr>
              <a:t>2020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1399300087489063"/>
          <c:y val="2.5749993917324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770150713194556"/>
          <c:y val="0.16347124359553586"/>
          <c:w val="0.68396504119304646"/>
          <c:h val="0.61036474427079523"/>
        </c:manualLayout>
      </c:layout>
      <c:bar3DChart>
        <c:barDir val="col"/>
        <c:grouping val="clustered"/>
        <c:varyColors val="0"/>
        <c:ser>
          <c:idx val="0"/>
          <c:order val="0"/>
          <c:tx>
            <c:v>Выпуск 2022 год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Лист1!$A$1:$A$3</c:f>
              <c:strCache>
                <c:ptCount val="3"/>
                <c:pt idx="0">
                  <c:v>Выпуск</c:v>
                </c:pt>
                <c:pt idx="1">
                  <c:v>Участвовали в конкурсе на поступление</c:v>
                </c:pt>
                <c:pt idx="2">
                  <c:v>Зачислены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56</c:v>
                </c:pt>
                <c:pt idx="1">
                  <c:v>28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62467456"/>
        <c:axId val="-862459296"/>
        <c:axId val="0"/>
      </c:bar3DChart>
      <c:catAx>
        <c:axId val="-86246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62459296"/>
        <c:crosses val="autoZero"/>
        <c:auto val="1"/>
        <c:lblAlgn val="ctr"/>
        <c:lblOffset val="100"/>
        <c:noMultiLvlLbl val="0"/>
      </c:catAx>
      <c:valAx>
        <c:axId val="-8624592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62467456"/>
        <c:crosses val="autoZero"/>
        <c:crossBetween val="between"/>
      </c:valAx>
      <c:spPr>
        <a:noFill/>
        <a:ln w="25387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Экономика</a:t>
            </a:r>
            <a:r>
              <a:rPr lang="ru-RU" baseline="0" dirty="0"/>
              <a:t> и управление </a:t>
            </a:r>
          </a:p>
          <a:p>
            <a:pPr>
              <a:defRPr/>
            </a:pPr>
            <a:r>
              <a:rPr lang="ru-RU" sz="1400" baseline="0" dirty="0"/>
              <a:t>(</a:t>
            </a:r>
            <a:r>
              <a:rPr lang="ru-RU" sz="1400" baseline="0" dirty="0" smtClean="0"/>
              <a:t>Банковское </a:t>
            </a:r>
            <a:r>
              <a:rPr lang="ru-RU" sz="1400" baseline="0" dirty="0"/>
              <a:t>дело, Коммерция, СДКХ)</a:t>
            </a:r>
            <a:endParaRPr lang="ru-RU" sz="14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ОТЧИСЛЕНО</c:v>
                </c:pt>
                <c:pt idx="1">
                  <c:v>СТУДЕНТ</c:v>
                </c:pt>
                <c:pt idx="2">
                  <c:v>ВЫПУСК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0.47</c:v>
                </c:pt>
                <c:pt idx="1">
                  <c:v>0.53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ОТЧИСЛЕНО</c:v>
                </c:pt>
                <c:pt idx="1">
                  <c:v>СТУДЕНТ</c:v>
                </c:pt>
                <c:pt idx="2">
                  <c:v>ВЫПУСК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%">
                  <c:v>0.75</c:v>
                </c:pt>
                <c:pt idx="2" formatCode="0%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966417296"/>
        <c:axId val="-966399344"/>
        <c:axId val="0"/>
      </c:bar3DChart>
      <c:catAx>
        <c:axId val="-966417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66399344"/>
        <c:crosses val="autoZero"/>
        <c:auto val="1"/>
        <c:lblAlgn val="ctr"/>
        <c:lblOffset val="100"/>
        <c:noMultiLvlLbl val="0"/>
      </c:catAx>
      <c:valAx>
        <c:axId val="-9663993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96641729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Дизайн</a:t>
            </a:r>
          </a:p>
          <a:p>
            <a:pPr>
              <a:defRPr/>
            </a:pPr>
            <a:r>
              <a:rPr lang="ru-RU" sz="1400" dirty="0"/>
              <a:t>(</a:t>
            </a:r>
            <a:r>
              <a:rPr lang="ru-RU" sz="1400" dirty="0" smtClean="0"/>
              <a:t>Дизайн</a:t>
            </a:r>
            <a:r>
              <a:rPr lang="ru-RU" sz="1400" baseline="0" dirty="0" smtClean="0"/>
              <a:t>, </a:t>
            </a:r>
            <a:r>
              <a:rPr lang="ru-RU" sz="1400" baseline="0" dirty="0"/>
              <a:t>КМТ)</a:t>
            </a:r>
            <a:endParaRPr lang="ru-RU" sz="14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6.5130921125722871E-2"/>
          <c:y val="0.27538570922647287"/>
          <c:w val="0.89773870154778124"/>
          <c:h val="0.6385592979781186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452551448107497E-2"/>
                  <c:y val="-1.1814578741896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810205792429989E-3"/>
                  <c:y val="-9.70273328803259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3984407091084268E-17"/>
                  <c:y val="2.6561325227429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Лист2!$A$2:$A$4</c:f>
              <c:strCache>
                <c:ptCount val="3"/>
                <c:pt idx="0">
                  <c:v>ОТЧИСЛЕНО</c:v>
                </c:pt>
                <c:pt idx="1">
                  <c:v>ВЫПУСК</c:v>
                </c:pt>
                <c:pt idx="2">
                  <c:v>СТУДЕНТ</c:v>
                </c:pt>
              </c:strCache>
            </c:strRef>
          </c:cat>
          <c:val>
            <c:numRef>
              <c:f>Лист2!$B$2:$B$4</c:f>
              <c:numCache>
                <c:formatCode>0%</c:formatCode>
                <c:ptCount val="3"/>
                <c:pt idx="0">
                  <c:v>0.41</c:v>
                </c:pt>
                <c:pt idx="1">
                  <c:v>0.41</c:v>
                </c:pt>
                <c:pt idx="2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966428720"/>
        <c:axId val="-966418928"/>
        <c:axId val="0"/>
      </c:bar3DChart>
      <c:catAx>
        <c:axId val="-96642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66418928"/>
        <c:crosses val="autoZero"/>
        <c:auto val="1"/>
        <c:lblAlgn val="ctr"/>
        <c:lblOffset val="100"/>
        <c:noMultiLvlLbl val="0"/>
      </c:catAx>
      <c:valAx>
        <c:axId val="-966418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966428720"/>
        <c:crosses val="autoZero"/>
        <c:crossBetween val="between"/>
      </c:valAx>
    </c:plotArea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Экономика</a:t>
            </a:r>
            <a:r>
              <a:rPr lang="ru-RU" baseline="0"/>
              <a:t> и управление</a:t>
            </a:r>
          </a:p>
          <a:p>
            <a:pPr>
              <a:defRPr/>
            </a:pPr>
            <a:r>
              <a:rPr lang="ru-RU" sz="1400" baseline="0"/>
              <a:t>(Банковское дело, Коммерция, СДКХ)</a:t>
            </a:r>
            <a:endParaRPr lang="ru-RU" sz="140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8.8397734594163446E-2"/>
          <c:y val="0.24365440876939598"/>
          <c:w val="0.88610458611444209"/>
          <c:h val="0.57552957078843092"/>
        </c:manualLayout>
      </c:layout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spPr>
            <a:solidFill>
              <a:srgbClr val="2B4C95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Лист3!$B$2:$B$3</c:f>
              <c:numCache>
                <c:formatCode>0%</c:formatCode>
                <c:ptCount val="2"/>
                <c:pt idx="0">
                  <c:v>0.05</c:v>
                </c:pt>
                <c:pt idx="1">
                  <c:v>0.95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spPr>
            <a:solidFill>
              <a:schemeClr val="accent2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Лист3!$C$2:$C$3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966416752"/>
        <c:axId val="-966414576"/>
        <c:axId val="0"/>
      </c:bar3DChart>
      <c:catAx>
        <c:axId val="-96641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66414576"/>
        <c:crosses val="autoZero"/>
        <c:auto val="1"/>
        <c:lblAlgn val="ctr"/>
        <c:lblOffset val="100"/>
        <c:noMultiLvlLbl val="0"/>
      </c:catAx>
      <c:valAx>
        <c:axId val="-9664145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966416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indent="0"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</a:t>
            </a:r>
            <a:r>
              <a:rPr lang="ru-RU" sz="1600" b="1" baseline="0" dirty="0"/>
              <a:t>Банковское дело»</a:t>
            </a:r>
            <a:endParaRPr lang="ru-RU" sz="1600" b="1" dirty="0"/>
          </a:p>
        </c:rich>
      </c:tx>
      <c:layout>
        <c:manualLayout>
          <c:xMode val="edge"/>
          <c:yMode val="edge"/>
          <c:x val="0.146014896799426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indent="0"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6B-4643-AE81-FD66BD576BF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D6B-4643-AE81-FD66BD576BF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D6B-4643-AE81-FD66BD576B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0.35</c:v>
                </c:pt>
                <c:pt idx="2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D6B-4643-AE81-FD66BD576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Дизайн</a:t>
            </a:r>
          </a:p>
          <a:p>
            <a:pPr>
              <a:defRPr/>
            </a:pPr>
            <a:r>
              <a:rPr lang="ru-RU" sz="1400" dirty="0"/>
              <a:t>(</a:t>
            </a:r>
            <a:r>
              <a:rPr lang="ru-RU" sz="1400" dirty="0" smtClean="0"/>
              <a:t>Дизайн, </a:t>
            </a:r>
            <a:r>
              <a:rPr lang="ru-RU" sz="1400" dirty="0"/>
              <a:t>КМТ)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Лист4!$A$5:$A$6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Лист4!$B$5:$B$6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spPr>
            <a:solidFill>
              <a:srgbClr val="FFC00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Лист4!$A$5:$A$6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Лист4!$C$5:$C$6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966410768"/>
        <c:axId val="-966412400"/>
        <c:axId val="0"/>
      </c:bar3DChart>
      <c:catAx>
        <c:axId val="-96641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66412400"/>
        <c:crosses val="autoZero"/>
        <c:auto val="1"/>
        <c:lblAlgn val="ctr"/>
        <c:lblOffset val="100"/>
        <c:noMultiLvlLbl val="0"/>
      </c:catAx>
      <c:valAx>
        <c:axId val="-9664124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9664107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Экономика</a:t>
            </a:r>
            <a:r>
              <a:rPr lang="ru-RU" baseline="0"/>
              <a:t> и управление</a:t>
            </a:r>
          </a:p>
          <a:p>
            <a:pPr>
              <a:defRPr/>
            </a:pPr>
            <a:r>
              <a:rPr lang="ru-RU" sz="1400"/>
              <a:t>(Банковское дело, Коммерция, СДКХ)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Лист5!$A$2:$A$3</c:f>
              <c:strCache>
                <c:ptCount val="2"/>
                <c:pt idx="0">
                  <c:v>ОТЧИСЛЕНО</c:v>
                </c:pt>
                <c:pt idx="1">
                  <c:v>СТУДЕНТ</c:v>
                </c:pt>
              </c:strCache>
            </c:strRef>
          </c:cat>
          <c:val>
            <c:numRef>
              <c:f>Лист5!$B$2:$B$3</c:f>
              <c:numCache>
                <c:formatCode>0%</c:formatCode>
                <c:ptCount val="2"/>
                <c:pt idx="0">
                  <c:v>0.17</c:v>
                </c:pt>
                <c:pt idx="1">
                  <c:v>0.83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spPr>
            <a:solidFill>
              <a:schemeClr val="accent2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Лист5!$A$2:$A$3</c:f>
              <c:strCache>
                <c:ptCount val="2"/>
                <c:pt idx="0">
                  <c:v>ОТЧИСЛЕНО</c:v>
                </c:pt>
                <c:pt idx="1">
                  <c:v>СТУДЕНТ</c:v>
                </c:pt>
              </c:strCache>
            </c:strRef>
          </c:cat>
          <c:val>
            <c:numRef>
              <c:f>Лист5!$C$2:$C$3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590766160"/>
        <c:axId val="-590763984"/>
        <c:axId val="0"/>
      </c:bar3DChart>
      <c:catAx>
        <c:axId val="-59076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590763984"/>
        <c:crosses val="autoZero"/>
        <c:auto val="1"/>
        <c:lblAlgn val="ctr"/>
        <c:lblOffset val="100"/>
        <c:noMultiLvlLbl val="0"/>
      </c:catAx>
      <c:valAx>
        <c:axId val="-5907639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590766160"/>
        <c:crosses val="autoZero"/>
        <c:crossBetween val="between"/>
      </c:valAx>
      <c:spPr>
        <a:pattFill prst="pct5">
          <a:fgClr>
            <a:schemeClr val="accent1"/>
          </a:fgClr>
          <a:bgClr>
            <a:schemeClr val="bg1"/>
          </a:bgClr>
        </a:pattFill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1">
          <a:lumMod val="95000"/>
        </a:schemeClr>
      </a:bgClr>
    </a:pattFill>
  </c:sp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Дизайн</a:t>
            </a:r>
          </a:p>
          <a:p>
            <a:pPr>
              <a:defRPr/>
            </a:pPr>
            <a:r>
              <a:rPr lang="ru-RU" sz="1400"/>
              <a:t>(Дизайн, КМТ)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Лист6!$A$2:$A$3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Лист6!$B$2:$B$3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spPr>
            <a:solidFill>
              <a:schemeClr val="accent4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Лист6!$A$2:$A$3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Лист6!$C$2:$C$3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590763440"/>
        <c:axId val="-590777584"/>
        <c:axId val="0"/>
      </c:bar3DChart>
      <c:catAx>
        <c:axId val="-59076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590777584"/>
        <c:crosses val="autoZero"/>
        <c:auto val="1"/>
        <c:lblAlgn val="ctr"/>
        <c:lblOffset val="100"/>
        <c:noMultiLvlLbl val="0"/>
      </c:catAx>
      <c:valAx>
        <c:axId val="-590777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5907634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Экономика</a:t>
            </a:r>
            <a:r>
              <a:rPr lang="ru-RU" baseline="0"/>
              <a:t> и управление</a:t>
            </a:r>
          </a:p>
          <a:p>
            <a:pPr>
              <a:defRPr/>
            </a:pPr>
            <a:r>
              <a:rPr lang="ru-RU" sz="1400"/>
              <a:t>(Банковское</a:t>
            </a:r>
            <a:r>
              <a:rPr lang="ru-RU" sz="1400" baseline="0"/>
              <a:t> дело, Коммерция, СДКХ)</a:t>
            </a:r>
            <a:endParaRPr lang="ru-RU" sz="140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Лист7!$B$2:$B$3</c:f>
              <c:numCache>
                <c:formatCode>0%</c:formatCode>
                <c:ptCount val="2"/>
                <c:pt idx="0">
                  <c:v>0.22</c:v>
                </c:pt>
                <c:pt idx="1">
                  <c:v>0.88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Лист7!$A$2:$A$3</c:f>
              <c:strCache>
                <c:ptCount val="2"/>
                <c:pt idx="0">
                  <c:v>ОТЧИСЛЕНО</c:v>
                </c:pt>
                <c:pt idx="1">
                  <c:v>СТУДЕНТЫ</c:v>
                </c:pt>
              </c:strCache>
            </c:strRef>
          </c:cat>
          <c:val>
            <c:numRef>
              <c:f>Лист7!$C$2:$C$3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590762896"/>
        <c:axId val="-590778128"/>
        <c:axId val="0"/>
      </c:bar3DChart>
      <c:catAx>
        <c:axId val="-59076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590778128"/>
        <c:crosses val="autoZero"/>
        <c:auto val="1"/>
        <c:lblAlgn val="ctr"/>
        <c:lblOffset val="100"/>
        <c:noMultiLvlLbl val="0"/>
      </c:catAx>
      <c:valAx>
        <c:axId val="-5907781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590762896"/>
        <c:crosses val="autoZero"/>
        <c:crossBetween val="between"/>
      </c:valAx>
      <c:spPr>
        <a:pattFill prst="pct5">
          <a:fgClr>
            <a:schemeClr val="accent1"/>
          </a:fgClr>
          <a:bgClr>
            <a:schemeClr val="bg1"/>
          </a:bgClr>
        </a:pattFill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Дизайн</a:t>
            </a:r>
          </a:p>
          <a:p>
            <a:pPr>
              <a:defRPr/>
            </a:pPr>
            <a:r>
              <a:rPr lang="ru-RU" sz="1400"/>
              <a:t>(Дизайн, КМТ)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профильные</c:v>
          </c:tx>
          <c:spPr>
            <a:solidFill>
              <a:srgbClr val="00B05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Лист8!$A$2:$A$3</c:f>
              <c:strCache>
                <c:ptCount val="2"/>
                <c:pt idx="0">
                  <c:v>ОТЧИСЛЕНЫ</c:v>
                </c:pt>
                <c:pt idx="1">
                  <c:v>СТУДЕНТЫ</c:v>
                </c:pt>
              </c:strCache>
            </c:strRef>
          </c:cat>
          <c:val>
            <c:numRef>
              <c:f>Лист8!$B$2:$B$3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v>непрофильные</c:v>
          </c:tx>
          <c:spPr>
            <a:solidFill>
              <a:srgbClr val="FFC00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Лист8!$A$2:$A$3</c:f>
              <c:strCache>
                <c:ptCount val="2"/>
                <c:pt idx="0">
                  <c:v>ОТЧИСЛЕНЫ</c:v>
                </c:pt>
                <c:pt idx="1">
                  <c:v>СТУДЕНТЫ</c:v>
                </c:pt>
              </c:strCache>
            </c:strRef>
          </c:cat>
          <c:val>
            <c:numRef>
              <c:f>Лист8!$C$2:$C$3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590777040"/>
        <c:axId val="-590776496"/>
        <c:axId val="0"/>
      </c:bar3DChart>
      <c:catAx>
        <c:axId val="-59077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590776496"/>
        <c:crosses val="autoZero"/>
        <c:auto val="1"/>
        <c:lblAlgn val="ctr"/>
        <c:lblOffset val="100"/>
        <c:noMultiLvlLbl val="0"/>
      </c:catAx>
      <c:valAx>
        <c:axId val="-5907764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590777040"/>
        <c:crosses val="autoZero"/>
        <c:crossBetween val="between"/>
      </c:valAx>
      <c:spPr>
        <a:pattFill prst="pct5">
          <a:fgClr>
            <a:schemeClr val="accent1"/>
          </a:fgClr>
          <a:bgClr>
            <a:schemeClr val="bg1"/>
          </a:bgClr>
        </a:pattFill>
      </c:spPr>
    </c:plotArea>
    <c:legend>
      <c:legendPos val="b"/>
      <c:layout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pattFill prst="pct5">
      <a:fgClr>
        <a:schemeClr val="accent1"/>
      </a:fgClr>
      <a:bgClr>
        <a:schemeClr val="bg2"/>
      </a:bgClr>
    </a:patt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</a:t>
            </a:r>
            <a:r>
              <a:rPr lang="ru-RU" sz="1600" b="1" baseline="0" dirty="0"/>
              <a:t>Графический дизайн»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0.11</c:v>
                </c:pt>
                <c:pt idx="1">
                  <c:v>0.45</c:v>
                </c:pt>
                <c:pt idx="2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34596080687955E-2"/>
          <c:y val="0.14306050209629517"/>
          <c:w val="0.92910669590556083"/>
          <c:h val="0.63891620293295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выпускников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Экономика и бухгалтерский учет (по отраслям)</c:v>
                </c:pt>
                <c:pt idx="1">
                  <c:v>Обеспечение информационной безопасности телекоммуникационных систем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29-42B0-85C5-768EA59AAB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Трудоустроены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Экономика и бухгалтерский учет (по отраслям)</c:v>
                </c:pt>
                <c:pt idx="1">
                  <c:v>Обеспечение информационной безопасности телекоммуникационных систем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29-42B0-85C5-768EA59AAB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 специальности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Экономика и бухгалтерский учет (по отраслям)</c:v>
                </c:pt>
                <c:pt idx="1">
                  <c:v>Обеспечение информационной безопасности телекоммуникационных систем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29-42B0-85C5-768EA59AAB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324350384"/>
        <c:axId val="-1324368880"/>
      </c:barChart>
      <c:catAx>
        <c:axId val="-132435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24368880"/>
        <c:crosses val="autoZero"/>
        <c:auto val="1"/>
        <c:lblAlgn val="ctr"/>
        <c:lblOffset val="100"/>
        <c:noMultiLvlLbl val="0"/>
      </c:catAx>
      <c:valAx>
        <c:axId val="-132436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243503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pct5">
      <a:fgClr>
        <a:schemeClr val="accent1"/>
      </a:fgClr>
      <a:bgClr>
        <a:schemeClr val="bg1"/>
      </a:bgClr>
    </a:pattFill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indent="0"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</a:t>
            </a:r>
            <a:r>
              <a:rPr lang="ru-RU" sz="1600" b="1" baseline="0" dirty="0"/>
              <a:t>Банковское дело»</a:t>
            </a:r>
            <a:endParaRPr lang="ru-RU" sz="1600" b="1" dirty="0"/>
          </a:p>
        </c:rich>
      </c:tx>
      <c:layout>
        <c:manualLayout>
          <c:xMode val="edge"/>
          <c:yMode val="edge"/>
          <c:x val="0.146014896799426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indent="0"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D6B-4643-AE81-FD66BD576BF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D6B-4643-AE81-FD66BD576BF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D6B-4643-AE81-FD66BD576B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2"/>
                <c:pt idx="0">
                  <c:v>оценка 3</c:v>
                </c:pt>
                <c:pt idx="1">
                  <c:v>оценка 4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D6B-4643-AE81-FD66BD576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</a:t>
            </a:r>
            <a:r>
              <a:rPr lang="ru-RU" sz="1600" b="1" baseline="0" dirty="0"/>
              <a:t>Графический дизайн»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0.08</c:v>
                </c:pt>
                <c:pt idx="1">
                  <c:v>0.51</c:v>
                </c:pt>
                <c:pt idx="2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«Разработка виртуальной и дополненной реальности»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0.42</c:v>
                </c:pt>
                <c:pt idx="1">
                  <c:v>0.56999999999999995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92D050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«Программные решения для бизнеса»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3</c:v>
                </c:pt>
                <c:pt idx="1">
                  <c:v>оценка 4</c:v>
                </c:pt>
                <c:pt idx="2">
                  <c:v>оценка 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0.83</c:v>
                </c:pt>
                <c:pt idx="1">
                  <c:v>0.16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2">
        <a:lumMod val="60000"/>
        <a:lumOff val="4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 smtClean="0"/>
              <a:t>«Разработка мобильных приложение»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4C-4BFC-93EC-9792EB0ED1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4C-4BFC-93EC-9792EB0ED134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4C-4BFC-93EC-9792EB0ED1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оценка 2</c:v>
                </c:pt>
                <c:pt idx="1">
                  <c:v>оценка 3</c:v>
                </c:pt>
                <c:pt idx="2">
                  <c:v>оценка 4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</c:v>
                </c:pt>
                <c:pt idx="1">
                  <c:v>0.9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74C-4BFC-93EC-9792EB0ED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2">
        <a:lumMod val="60000"/>
        <a:lumOff val="4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41A3FB-9E13-48CA-9D99-9ABEAB19551A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A526322-1387-430F-B051-0F03C27B6BFF}">
      <dgm:prSet/>
      <dgm:spPr>
        <a:noFill/>
        <a:ln>
          <a:solidFill>
            <a:srgbClr val="FFC000"/>
          </a:solidFill>
        </a:ln>
      </dgm:spPr>
      <dgm:t>
        <a:bodyPr anchor="ctr"/>
        <a:lstStyle/>
        <a:p>
          <a:pPr algn="just" rtl="0"/>
          <a:r>
            <a:rPr lang="ru-RU" b="1" dirty="0" smtClean="0">
              <a:solidFill>
                <a:schemeClr val="bg1"/>
              </a:solidFill>
              <a:latin typeface="+mj-lt"/>
            </a:rPr>
            <a:t>Демонстрационный экзамен проводится по заданиям, разработанным экспертным сообществом на основе заданий Финала Национального чемпионата «Молодые профессионалы»,  с сохранением уровня сложности</a:t>
          </a:r>
          <a:r>
            <a:rPr lang="ru-RU" b="1" dirty="0" smtClean="0"/>
            <a:t>.  </a:t>
          </a:r>
          <a:endParaRPr lang="ru-RU" dirty="0"/>
        </a:p>
      </dgm:t>
    </dgm:pt>
    <dgm:pt modelId="{AFC7EB9E-0DF8-4A72-8127-53ADF4B4A04F}" type="parTrans" cxnId="{CF2B247C-2891-46AB-802F-06A556E070C7}">
      <dgm:prSet/>
      <dgm:spPr/>
      <dgm:t>
        <a:bodyPr/>
        <a:lstStyle/>
        <a:p>
          <a:endParaRPr lang="ru-RU"/>
        </a:p>
      </dgm:t>
    </dgm:pt>
    <dgm:pt modelId="{2DBC641D-DF6F-4126-BC6B-10D84BCCF083}" type="sibTrans" cxnId="{CF2B247C-2891-46AB-802F-06A556E070C7}">
      <dgm:prSet/>
      <dgm:spPr/>
      <dgm:t>
        <a:bodyPr/>
        <a:lstStyle/>
        <a:p>
          <a:endParaRPr lang="ru-RU"/>
        </a:p>
      </dgm:t>
    </dgm:pt>
    <dgm:pt modelId="{A6467754-3C81-4BA8-91AC-BEFCDE7FB978}" type="pres">
      <dgm:prSet presAssocID="{9241A3FB-9E13-48CA-9D99-9ABEAB1955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E59FA8-AFF6-42FC-8A89-A35C466E6CB2}" type="pres">
      <dgm:prSet presAssocID="{DA526322-1387-430F-B051-0F03C27B6BFF}" presName="node" presStyleLbl="node1" presStyleIdx="0" presStyleCnt="1" custScaleY="24306" custLinFactNeighborX="-4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1DAB3E-B533-475C-BD9F-B533E8318BC5}" type="presOf" srcId="{9241A3FB-9E13-48CA-9D99-9ABEAB19551A}" destId="{A6467754-3C81-4BA8-91AC-BEFCDE7FB978}" srcOrd="0" destOrd="0" presId="urn:microsoft.com/office/officeart/2005/8/layout/process1"/>
    <dgm:cxn modelId="{CF2B247C-2891-46AB-802F-06A556E070C7}" srcId="{9241A3FB-9E13-48CA-9D99-9ABEAB19551A}" destId="{DA526322-1387-430F-B051-0F03C27B6BFF}" srcOrd="0" destOrd="0" parTransId="{AFC7EB9E-0DF8-4A72-8127-53ADF4B4A04F}" sibTransId="{2DBC641D-DF6F-4126-BC6B-10D84BCCF083}"/>
    <dgm:cxn modelId="{13BFCF0D-CCB6-41C0-B37B-C50788F1BF95}" type="presOf" srcId="{DA526322-1387-430F-B051-0F03C27B6BFF}" destId="{70E59FA8-AFF6-42FC-8A89-A35C466E6CB2}" srcOrd="0" destOrd="0" presId="urn:microsoft.com/office/officeart/2005/8/layout/process1"/>
    <dgm:cxn modelId="{C9260481-2EDC-4E54-AFB6-BCF87862B963}" type="presParOf" srcId="{A6467754-3C81-4BA8-91AC-BEFCDE7FB978}" destId="{70E59FA8-AFF6-42FC-8A89-A35C466E6CB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E63275-01E1-4275-964D-832D305D2F6F}">
      <dgm:prSet phldrT="[Текст]" custT="1"/>
      <dgm:spPr/>
      <dgm:t>
        <a:bodyPr/>
        <a:lstStyle/>
        <a:p>
          <a:r>
            <a:rPr lang="ru-RU" sz="2000" dirty="0" smtClean="0"/>
            <a:t>Нет выпуска</a:t>
          </a:r>
          <a:endParaRPr lang="ru-RU" sz="2000" dirty="0"/>
        </a:p>
      </dgm:t>
    </dgm:pt>
    <dgm:pt modelId="{E98D75BE-15EA-4B11-AFCE-A6DB239A5B8F}" type="parTrans" cxnId="{77F4E135-9579-41D4-9593-F7BAEC36177E}">
      <dgm:prSet/>
      <dgm:spPr/>
      <dgm:t>
        <a:bodyPr/>
        <a:lstStyle/>
        <a:p>
          <a:endParaRPr lang="ru-RU"/>
        </a:p>
      </dgm:t>
    </dgm:pt>
    <dgm:pt modelId="{68218822-A236-4111-BF7D-3906339E17C6}" type="sibTrans" cxnId="{77F4E135-9579-41D4-9593-F7BAEC36177E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6392-2D58-40DE-8963-DAE92231F3DD}" type="pres">
      <dgm:prSet presAssocID="{09E63275-01E1-4275-964D-832D305D2F6F}" presName="parentLin" presStyleCnt="0"/>
      <dgm:spPr/>
    </dgm:pt>
    <dgm:pt modelId="{8B54569B-9BE5-4F92-8970-2A6D66079B7C}" type="pres">
      <dgm:prSet presAssocID="{09E63275-01E1-4275-964D-832D305D2F6F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7A51E172-84E6-44F3-A5C7-5EE6C98FA162}" type="pres">
      <dgm:prSet presAssocID="{09E63275-01E1-4275-964D-832D305D2F6F}" presName="parentText" presStyleLbl="node1" presStyleIdx="0" presStyleCnt="1" custScaleX="141080" custLinFactNeighborX="-44776" custLinFactNeighborY="128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A48FA-D0A7-4AF9-8F23-0736056A3A17}" type="pres">
      <dgm:prSet presAssocID="{09E63275-01E1-4275-964D-832D305D2F6F}" presName="negativeSpace" presStyleCnt="0"/>
      <dgm:spPr/>
    </dgm:pt>
    <dgm:pt modelId="{8DF1FBFB-B33A-4499-8CAD-2E6CF725131F}" type="pres">
      <dgm:prSet presAssocID="{09E63275-01E1-4275-964D-832D305D2F6F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5B10BC8-92C4-4F16-BF3F-F4B446A4C4CA}" type="presOf" srcId="{97CD1680-8852-4EEA-BF1C-EF8B884AAE3F}" destId="{1221619E-3B20-4111-9BFB-B7A662AF77DF}" srcOrd="0" destOrd="0" presId="urn:microsoft.com/office/officeart/2005/8/layout/list1"/>
    <dgm:cxn modelId="{77F4E135-9579-41D4-9593-F7BAEC36177E}" srcId="{97CD1680-8852-4EEA-BF1C-EF8B884AAE3F}" destId="{09E63275-01E1-4275-964D-832D305D2F6F}" srcOrd="0" destOrd="0" parTransId="{E98D75BE-15EA-4B11-AFCE-A6DB239A5B8F}" sibTransId="{68218822-A236-4111-BF7D-3906339E17C6}"/>
    <dgm:cxn modelId="{0ED7DF93-A2F5-4036-AC1C-CF07F8C7C506}" type="presOf" srcId="{09E63275-01E1-4275-964D-832D305D2F6F}" destId="{7A51E172-84E6-44F3-A5C7-5EE6C98FA162}" srcOrd="1" destOrd="0" presId="urn:microsoft.com/office/officeart/2005/8/layout/list1"/>
    <dgm:cxn modelId="{3021AD28-70D7-4E0E-83FF-B14423D8014E}" type="presOf" srcId="{09E63275-01E1-4275-964D-832D305D2F6F}" destId="{8B54569B-9BE5-4F92-8970-2A6D66079B7C}" srcOrd="0" destOrd="0" presId="urn:microsoft.com/office/officeart/2005/8/layout/list1"/>
    <dgm:cxn modelId="{B9671FC2-E86C-4C77-A72C-ABE9D3BE0D1E}" type="presParOf" srcId="{1221619E-3B20-4111-9BFB-B7A662AF77DF}" destId="{6B166392-2D58-40DE-8963-DAE92231F3DD}" srcOrd="0" destOrd="0" presId="urn:microsoft.com/office/officeart/2005/8/layout/list1"/>
    <dgm:cxn modelId="{6A94EF3E-11B3-423D-B52B-47617F89D7DA}" type="presParOf" srcId="{6B166392-2D58-40DE-8963-DAE92231F3DD}" destId="{8B54569B-9BE5-4F92-8970-2A6D66079B7C}" srcOrd="0" destOrd="0" presId="urn:microsoft.com/office/officeart/2005/8/layout/list1"/>
    <dgm:cxn modelId="{D04401F7-19A5-463E-82B1-D013828ABAB5}" type="presParOf" srcId="{6B166392-2D58-40DE-8963-DAE92231F3DD}" destId="{7A51E172-84E6-44F3-A5C7-5EE6C98FA162}" srcOrd="1" destOrd="0" presId="urn:microsoft.com/office/officeart/2005/8/layout/list1"/>
    <dgm:cxn modelId="{026D6DF6-2050-492E-A5D8-66C7A89ACB76}" type="presParOf" srcId="{1221619E-3B20-4111-9BFB-B7A662AF77DF}" destId="{426A48FA-D0A7-4AF9-8F23-0736056A3A17}" srcOrd="1" destOrd="0" presId="urn:microsoft.com/office/officeart/2005/8/layout/list1"/>
    <dgm:cxn modelId="{4FE43F72-7BD6-4A7A-85AB-F814E72C5824}" type="presParOf" srcId="{1221619E-3B20-4111-9BFB-B7A662AF77DF}" destId="{8DF1FBFB-B33A-4499-8CAD-2E6CF725131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3CE5C4-64BD-4FA8-9946-7CA95491441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41C2A24-9434-4445-A284-18EB76172304}">
      <dgm:prSet custT="1"/>
      <dgm:spPr>
        <a:noFill/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+mj-lt"/>
            </a:rPr>
            <a:t>Главный эксперт – сертифицированный эксперт </a:t>
          </a:r>
          <a:r>
            <a:rPr lang="ru-RU" sz="2000" b="1" dirty="0" err="1" smtClean="0">
              <a:solidFill>
                <a:schemeClr val="bg1"/>
              </a:solidFill>
              <a:latin typeface="+mj-lt"/>
            </a:rPr>
            <a:t>Ворлдскиллс</a:t>
          </a:r>
          <a:r>
            <a:rPr lang="ru-RU" sz="2000" b="1" dirty="0" smtClean="0">
              <a:solidFill>
                <a:schemeClr val="bg1"/>
              </a:solidFill>
              <a:latin typeface="+mj-lt"/>
            </a:rPr>
            <a:t>, эксперт со свидетельством на право проведения чемпионатных мероприятий</a:t>
          </a:r>
          <a:endParaRPr lang="ru-RU" sz="2000" dirty="0">
            <a:solidFill>
              <a:schemeClr val="bg1"/>
            </a:solidFill>
            <a:latin typeface="+mj-lt"/>
          </a:endParaRPr>
        </a:p>
      </dgm:t>
    </dgm:pt>
    <dgm:pt modelId="{ED188008-17FB-4229-A1E5-968669DCCD1D}" type="parTrans" cxnId="{4C7C5DFB-53AF-4602-BA17-19D201C72221}">
      <dgm:prSet/>
      <dgm:spPr/>
      <dgm:t>
        <a:bodyPr/>
        <a:lstStyle/>
        <a:p>
          <a:endParaRPr lang="ru-RU"/>
        </a:p>
      </dgm:t>
    </dgm:pt>
    <dgm:pt modelId="{08E2AC6C-E6B5-47AD-BD79-7484FB5AC0A3}" type="sibTrans" cxnId="{4C7C5DFB-53AF-4602-BA17-19D201C72221}">
      <dgm:prSet/>
      <dgm:spPr/>
      <dgm:t>
        <a:bodyPr/>
        <a:lstStyle/>
        <a:p>
          <a:endParaRPr lang="ru-RU"/>
        </a:p>
      </dgm:t>
    </dgm:pt>
    <dgm:pt modelId="{773BCCE8-61C0-46A2-882C-93EB7A975EF0}" type="pres">
      <dgm:prSet presAssocID="{F63CE5C4-64BD-4FA8-9946-7CA9549144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8CA104-1E17-4B64-B363-38C4E3BFBD86}" type="pres">
      <dgm:prSet presAssocID="{441C2A24-9434-4445-A284-18EB76172304}" presName="parentText" presStyleLbl="node1" presStyleIdx="0" presStyleCnt="1" custScaleX="100000" custScaleY="427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50680E-89F9-4851-98D4-BA8E2BAE41A4}" type="presOf" srcId="{F63CE5C4-64BD-4FA8-9946-7CA95491441C}" destId="{773BCCE8-61C0-46A2-882C-93EB7A975EF0}" srcOrd="0" destOrd="0" presId="urn:microsoft.com/office/officeart/2005/8/layout/vList2"/>
    <dgm:cxn modelId="{4C7C5DFB-53AF-4602-BA17-19D201C72221}" srcId="{F63CE5C4-64BD-4FA8-9946-7CA95491441C}" destId="{441C2A24-9434-4445-A284-18EB76172304}" srcOrd="0" destOrd="0" parTransId="{ED188008-17FB-4229-A1E5-968669DCCD1D}" sibTransId="{08E2AC6C-E6B5-47AD-BD79-7484FB5AC0A3}"/>
    <dgm:cxn modelId="{CA351AEA-9A42-43CC-9ACC-B03D1DD68491}" type="presOf" srcId="{441C2A24-9434-4445-A284-18EB76172304}" destId="{498CA104-1E17-4B64-B363-38C4E3BFBD86}" srcOrd="0" destOrd="0" presId="urn:microsoft.com/office/officeart/2005/8/layout/vList2"/>
    <dgm:cxn modelId="{A22714C6-A1BF-41FD-830D-777615F77451}" type="presParOf" srcId="{773BCCE8-61C0-46A2-882C-93EB7A975EF0}" destId="{498CA104-1E17-4B64-B363-38C4E3BFBD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ABD8B9-2CE4-4084-BB66-00CC2FA747A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E7AA0AE-3D37-450E-B168-AD5133A2BE0E}">
      <dgm:prSet custT="1"/>
      <dgm:spPr>
        <a:noFill/>
        <a:ln w="12700">
          <a:solidFill>
            <a:srgbClr val="FFC000"/>
          </a:solidFill>
        </a:ln>
      </dgm:spPr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+mj-lt"/>
            </a:rPr>
            <a:t>Площадка  проведения ДЭ должна соответствовать требованиям Инфраструктурного листа компетенции</a:t>
          </a:r>
        </a:p>
      </dgm:t>
    </dgm:pt>
    <dgm:pt modelId="{7B41B56F-5DA6-44AD-A60A-32393E13ABC5}" type="parTrans" cxnId="{A48124A0-940D-428F-A5AC-74106A1C12E3}">
      <dgm:prSet/>
      <dgm:spPr/>
      <dgm:t>
        <a:bodyPr/>
        <a:lstStyle/>
        <a:p>
          <a:endParaRPr lang="ru-RU"/>
        </a:p>
      </dgm:t>
    </dgm:pt>
    <dgm:pt modelId="{3AC94BAB-D88A-4CC0-9635-685D286D5B89}" type="sibTrans" cxnId="{A48124A0-940D-428F-A5AC-74106A1C12E3}">
      <dgm:prSet/>
      <dgm:spPr/>
      <dgm:t>
        <a:bodyPr/>
        <a:lstStyle/>
        <a:p>
          <a:endParaRPr lang="ru-RU"/>
        </a:p>
      </dgm:t>
    </dgm:pt>
    <dgm:pt modelId="{FB9FDD8F-A221-4AA3-B2FD-39460A101C55}" type="pres">
      <dgm:prSet presAssocID="{E0ABD8B9-2CE4-4084-BB66-00CC2FA747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28B77A-D5F6-40AA-BEE9-35C8F03000C1}" type="pres">
      <dgm:prSet presAssocID="{5E7AA0AE-3D37-450E-B168-AD5133A2BE0E}" presName="parentText" presStyleLbl="node1" presStyleIdx="0" presStyleCnt="1" custScaleX="100000" custScaleY="2933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E97587-7729-43B7-A8A2-D06083DE1268}" type="presOf" srcId="{E0ABD8B9-2CE4-4084-BB66-00CC2FA747A5}" destId="{FB9FDD8F-A221-4AA3-B2FD-39460A101C55}" srcOrd="0" destOrd="0" presId="urn:microsoft.com/office/officeart/2005/8/layout/vList2"/>
    <dgm:cxn modelId="{1AF2FEF2-44F1-47E8-8FD6-C9FAC98B93E0}" type="presOf" srcId="{5E7AA0AE-3D37-450E-B168-AD5133A2BE0E}" destId="{EE28B77A-D5F6-40AA-BEE9-35C8F03000C1}" srcOrd="0" destOrd="0" presId="urn:microsoft.com/office/officeart/2005/8/layout/vList2"/>
    <dgm:cxn modelId="{A48124A0-940D-428F-A5AC-74106A1C12E3}" srcId="{E0ABD8B9-2CE4-4084-BB66-00CC2FA747A5}" destId="{5E7AA0AE-3D37-450E-B168-AD5133A2BE0E}" srcOrd="0" destOrd="0" parTransId="{7B41B56F-5DA6-44AD-A60A-32393E13ABC5}" sibTransId="{3AC94BAB-D88A-4CC0-9635-685D286D5B89}"/>
    <dgm:cxn modelId="{5B27554C-5CFB-4B56-8650-48FD89903709}" type="presParOf" srcId="{FB9FDD8F-A221-4AA3-B2FD-39460A101C55}" destId="{EE28B77A-D5F6-40AA-BEE9-35C8F03000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DDA120-BBA6-4B3A-ADA6-18A0570056CA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65E8ED7-23F4-4A7C-9DE4-CF49DDE463E3}">
      <dgm:prSet custT="1"/>
      <dgm:spPr>
        <a:noFill/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+mj-lt"/>
            </a:rPr>
            <a:t>Выполнение предыдущих требований дает доступ к внесению данных о результатах  ДЭ в </a:t>
          </a:r>
          <a:r>
            <a:rPr lang="ru-RU" sz="2000" b="1" dirty="0" err="1" smtClean="0">
              <a:solidFill>
                <a:schemeClr val="bg1"/>
              </a:solidFill>
              <a:latin typeface="+mj-lt"/>
            </a:rPr>
            <a:t>CISи</a:t>
          </a:r>
          <a:r>
            <a:rPr lang="ru-RU" sz="2000" b="1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2000" b="1" dirty="0" err="1" smtClean="0">
              <a:solidFill>
                <a:schemeClr val="bg1"/>
              </a:solidFill>
              <a:latin typeface="+mj-lt"/>
            </a:rPr>
            <a:t>eSim</a:t>
          </a:r>
          <a:r>
            <a:rPr lang="ru-RU" sz="2000" b="1" dirty="0" smtClean="0">
              <a:solidFill>
                <a:schemeClr val="bg1"/>
              </a:solidFill>
              <a:latin typeface="+mj-lt"/>
            </a:rPr>
            <a:t> </a:t>
          </a:r>
          <a:endParaRPr lang="ru-RU" sz="1800" dirty="0">
            <a:solidFill>
              <a:schemeClr val="bg1"/>
            </a:solidFill>
            <a:latin typeface="+mj-lt"/>
          </a:endParaRPr>
        </a:p>
      </dgm:t>
    </dgm:pt>
    <dgm:pt modelId="{F1D22DF1-B652-4A95-884C-44F3182BDC0E}" type="parTrans" cxnId="{65412999-A12B-48F3-9342-B9FA8173E673}">
      <dgm:prSet/>
      <dgm:spPr/>
      <dgm:t>
        <a:bodyPr/>
        <a:lstStyle/>
        <a:p>
          <a:endParaRPr lang="ru-RU"/>
        </a:p>
      </dgm:t>
    </dgm:pt>
    <dgm:pt modelId="{3D5016BA-596B-4B15-80C3-A5D71A184546}" type="sibTrans" cxnId="{65412999-A12B-48F3-9342-B9FA8173E673}">
      <dgm:prSet/>
      <dgm:spPr/>
      <dgm:t>
        <a:bodyPr/>
        <a:lstStyle/>
        <a:p>
          <a:endParaRPr lang="ru-RU"/>
        </a:p>
      </dgm:t>
    </dgm:pt>
    <dgm:pt modelId="{06874B52-7AAA-4120-99D0-192919D867BB}" type="pres">
      <dgm:prSet presAssocID="{07DDA120-BBA6-4B3A-ADA6-18A0570056C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5C7BD3-C8C2-46D6-81E4-AFBC7DC3EFBA}" type="pres">
      <dgm:prSet presAssocID="{065E8ED7-23F4-4A7C-9DE4-CF49DDE463E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412999-A12B-48F3-9342-B9FA8173E673}" srcId="{07DDA120-BBA6-4B3A-ADA6-18A0570056CA}" destId="{065E8ED7-23F4-4A7C-9DE4-CF49DDE463E3}" srcOrd="0" destOrd="0" parTransId="{F1D22DF1-B652-4A95-884C-44F3182BDC0E}" sibTransId="{3D5016BA-596B-4B15-80C3-A5D71A184546}"/>
    <dgm:cxn modelId="{CB396485-92EA-470A-8FED-DAF90C5AE84D}" type="presOf" srcId="{065E8ED7-23F4-4A7C-9DE4-CF49DDE463E3}" destId="{455C7BD3-C8C2-46D6-81E4-AFBC7DC3EFBA}" srcOrd="0" destOrd="0" presId="urn:microsoft.com/office/officeart/2005/8/layout/vList2"/>
    <dgm:cxn modelId="{7AA59CEE-4D3E-4673-90B1-AF034598851F}" type="presOf" srcId="{07DDA120-BBA6-4B3A-ADA6-18A0570056CA}" destId="{06874B52-7AAA-4120-99D0-192919D867BB}" srcOrd="0" destOrd="0" presId="urn:microsoft.com/office/officeart/2005/8/layout/vList2"/>
    <dgm:cxn modelId="{FB193CFA-2FAC-408F-AC95-93CE851299A8}" type="presParOf" srcId="{06874B52-7AAA-4120-99D0-192919D867BB}" destId="{455C7BD3-C8C2-46D6-81E4-AFBC7DC3EFBA}" srcOrd="0" destOrd="0" presId="urn:microsoft.com/office/officeart/2005/8/layout/vList2"/>
  </dgm:cxnLst>
  <dgm:bg/>
  <dgm:whole>
    <a:ln>
      <a:solidFill>
        <a:srgbClr val="FFC000"/>
      </a:solidFill>
    </a:ln>
  </dgm:whole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E63275-01E1-4275-964D-832D305D2F6F}">
      <dgm:prSet phldrT="[Текст]" custT="1"/>
      <dgm:spPr/>
      <dgm:t>
        <a:bodyPr/>
        <a:lstStyle/>
        <a:p>
          <a:r>
            <a:rPr lang="ru-RU" sz="2000" b="1" dirty="0" smtClean="0"/>
            <a:t>55% </a:t>
          </a:r>
          <a:r>
            <a:rPr lang="ru-RU" sz="1400" b="1" dirty="0" smtClean="0"/>
            <a:t> Э</a:t>
          </a:r>
          <a:r>
            <a:rPr lang="ru-RU" sz="1400" dirty="0" smtClean="0"/>
            <a:t>кономика, Экономическая безопасность</a:t>
          </a:r>
          <a:endParaRPr lang="ru-RU" sz="1400" dirty="0"/>
        </a:p>
      </dgm:t>
    </dgm:pt>
    <dgm:pt modelId="{E98D75BE-15EA-4B11-AFCE-A6DB239A5B8F}" type="parTrans" cxnId="{77F4E135-9579-41D4-9593-F7BAEC36177E}">
      <dgm:prSet/>
      <dgm:spPr/>
      <dgm:t>
        <a:bodyPr/>
        <a:lstStyle/>
        <a:p>
          <a:endParaRPr lang="ru-RU"/>
        </a:p>
      </dgm:t>
    </dgm:pt>
    <dgm:pt modelId="{68218822-A236-4111-BF7D-3906339E17C6}" type="sibTrans" cxnId="{77F4E135-9579-41D4-9593-F7BAEC36177E}">
      <dgm:prSet/>
      <dgm:spPr/>
      <dgm:t>
        <a:bodyPr/>
        <a:lstStyle/>
        <a:p>
          <a:endParaRPr lang="ru-RU"/>
        </a:p>
      </dgm:t>
    </dgm:pt>
    <dgm:pt modelId="{54CDA628-0C32-482A-9258-6D5E942614CB}">
      <dgm:prSet phldrT="[Текст]" custT="1"/>
      <dgm:spPr/>
      <dgm:t>
        <a:bodyPr/>
        <a:lstStyle/>
        <a:p>
          <a:r>
            <a:rPr lang="ru-RU" sz="2000" b="1" dirty="0" smtClean="0"/>
            <a:t>45%</a:t>
          </a:r>
          <a:r>
            <a:rPr lang="ru-RU" sz="1400" dirty="0" smtClean="0"/>
            <a:t>  Социология, ГМУ, Реклама, Психология</a:t>
          </a:r>
          <a:endParaRPr lang="ru-RU" sz="1400" dirty="0"/>
        </a:p>
      </dgm:t>
    </dgm:pt>
    <dgm:pt modelId="{3787F77B-80D2-41C5-91E6-EEBA895B8DE3}" type="parTrans" cxnId="{441CFB31-8355-4596-9DA2-263CF87EEA5A}">
      <dgm:prSet/>
      <dgm:spPr/>
      <dgm:t>
        <a:bodyPr/>
        <a:lstStyle/>
        <a:p>
          <a:endParaRPr lang="ru-RU"/>
        </a:p>
      </dgm:t>
    </dgm:pt>
    <dgm:pt modelId="{FEC9E9E1-9993-48C3-9EDD-2C9383ABDC9F}" type="sibTrans" cxnId="{441CFB31-8355-4596-9DA2-263CF87EEA5A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6392-2D58-40DE-8963-DAE92231F3DD}" type="pres">
      <dgm:prSet presAssocID="{09E63275-01E1-4275-964D-832D305D2F6F}" presName="parentLin" presStyleCnt="0"/>
      <dgm:spPr/>
    </dgm:pt>
    <dgm:pt modelId="{8B54569B-9BE5-4F92-8970-2A6D66079B7C}" type="pres">
      <dgm:prSet presAssocID="{09E63275-01E1-4275-964D-832D305D2F6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A51E172-84E6-44F3-A5C7-5EE6C98FA162}" type="pres">
      <dgm:prSet presAssocID="{09E63275-01E1-4275-964D-832D305D2F6F}" presName="parentText" presStyleLbl="node1" presStyleIdx="0" presStyleCnt="2" custScaleX="150345" custScaleY="270335" custLinFactNeighborX="-58948" custLinFactNeighborY="-32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A48FA-D0A7-4AF9-8F23-0736056A3A17}" type="pres">
      <dgm:prSet presAssocID="{09E63275-01E1-4275-964D-832D305D2F6F}" presName="negativeSpace" presStyleCnt="0"/>
      <dgm:spPr/>
    </dgm:pt>
    <dgm:pt modelId="{8DF1FBFB-B33A-4499-8CAD-2E6CF725131F}" type="pres">
      <dgm:prSet presAssocID="{09E63275-01E1-4275-964D-832D305D2F6F}" presName="childText" presStyleLbl="conFgAcc1" presStyleIdx="0" presStyleCnt="2">
        <dgm:presLayoutVars>
          <dgm:bulletEnabled val="1"/>
        </dgm:presLayoutVars>
      </dgm:prSet>
      <dgm:spPr/>
    </dgm:pt>
    <dgm:pt modelId="{47BE8A7A-F738-434F-9449-75B730E675DB}" type="pres">
      <dgm:prSet presAssocID="{68218822-A236-4111-BF7D-3906339E17C6}" presName="spaceBetweenRectangles" presStyleCnt="0"/>
      <dgm:spPr/>
    </dgm:pt>
    <dgm:pt modelId="{3FC75795-D0B5-4C9C-9006-4803F6990604}" type="pres">
      <dgm:prSet presAssocID="{54CDA628-0C32-482A-9258-6D5E942614CB}" presName="parentLin" presStyleCnt="0"/>
      <dgm:spPr/>
    </dgm:pt>
    <dgm:pt modelId="{D3F4B2BF-3A74-4640-8202-C6CD8CF8337F}" type="pres">
      <dgm:prSet presAssocID="{54CDA628-0C32-482A-9258-6D5E942614C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D241E67-414C-4BB9-A5D6-675CEED8D70E}" type="pres">
      <dgm:prSet presAssocID="{54CDA628-0C32-482A-9258-6D5E942614CB}" presName="parentText" presStyleLbl="node1" presStyleIdx="1" presStyleCnt="2" custScaleX="142997" custScaleY="350234" custLinFactNeighborX="-34291" custLinFactNeighborY="-98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E06BF-8A3D-4ACB-8650-CA5F52443438}" type="pres">
      <dgm:prSet presAssocID="{54CDA628-0C32-482A-9258-6D5E942614CB}" presName="negativeSpace" presStyleCnt="0"/>
      <dgm:spPr/>
    </dgm:pt>
    <dgm:pt modelId="{09EA8D12-E244-473E-B8FF-CF34B25BE0C2}" type="pres">
      <dgm:prSet presAssocID="{54CDA628-0C32-482A-9258-6D5E942614CB}" presName="childText" presStyleLbl="conFgAcc1" presStyleIdx="1" presStyleCnt="2" custLinFactY="19664" custLinFactNeighborX="-3125" custLinFactNeighborY="100000">
        <dgm:presLayoutVars>
          <dgm:bulletEnabled val="1"/>
        </dgm:presLayoutVars>
      </dgm:prSet>
      <dgm:spPr/>
    </dgm:pt>
  </dgm:ptLst>
  <dgm:cxnLst>
    <dgm:cxn modelId="{3DB46BB9-857B-437F-A7EF-F53B9B214004}" type="presOf" srcId="{54CDA628-0C32-482A-9258-6D5E942614CB}" destId="{D3F4B2BF-3A74-4640-8202-C6CD8CF8337F}" srcOrd="0" destOrd="0" presId="urn:microsoft.com/office/officeart/2005/8/layout/list1"/>
    <dgm:cxn modelId="{2E5189B9-CB9D-4D13-A760-C93523804C1D}" type="presOf" srcId="{09E63275-01E1-4275-964D-832D305D2F6F}" destId="{8B54569B-9BE5-4F92-8970-2A6D66079B7C}" srcOrd="0" destOrd="0" presId="urn:microsoft.com/office/officeart/2005/8/layout/list1"/>
    <dgm:cxn modelId="{730D25D1-DDDF-4B83-8B1F-EAD91E55EE13}" type="presOf" srcId="{54CDA628-0C32-482A-9258-6D5E942614CB}" destId="{ED241E67-414C-4BB9-A5D6-675CEED8D70E}" srcOrd="1" destOrd="0" presId="urn:microsoft.com/office/officeart/2005/8/layout/list1"/>
    <dgm:cxn modelId="{441CFB31-8355-4596-9DA2-263CF87EEA5A}" srcId="{97CD1680-8852-4EEA-BF1C-EF8B884AAE3F}" destId="{54CDA628-0C32-482A-9258-6D5E942614CB}" srcOrd="1" destOrd="0" parTransId="{3787F77B-80D2-41C5-91E6-EEBA895B8DE3}" sibTransId="{FEC9E9E1-9993-48C3-9EDD-2C9383ABDC9F}"/>
    <dgm:cxn modelId="{77F4E135-9579-41D4-9593-F7BAEC36177E}" srcId="{97CD1680-8852-4EEA-BF1C-EF8B884AAE3F}" destId="{09E63275-01E1-4275-964D-832D305D2F6F}" srcOrd="0" destOrd="0" parTransId="{E98D75BE-15EA-4B11-AFCE-A6DB239A5B8F}" sibTransId="{68218822-A236-4111-BF7D-3906339E17C6}"/>
    <dgm:cxn modelId="{21767EFC-B44E-4E0D-A7CC-A26B72FDBCD2}" type="presOf" srcId="{09E63275-01E1-4275-964D-832D305D2F6F}" destId="{7A51E172-84E6-44F3-A5C7-5EE6C98FA162}" srcOrd="1" destOrd="0" presId="urn:microsoft.com/office/officeart/2005/8/layout/list1"/>
    <dgm:cxn modelId="{BC578B59-C51D-4F23-AE30-D80CED07808E}" type="presOf" srcId="{97CD1680-8852-4EEA-BF1C-EF8B884AAE3F}" destId="{1221619E-3B20-4111-9BFB-B7A662AF77DF}" srcOrd="0" destOrd="0" presId="urn:microsoft.com/office/officeart/2005/8/layout/list1"/>
    <dgm:cxn modelId="{A9B78047-F5A6-44F2-9884-9E06C36D3757}" type="presParOf" srcId="{1221619E-3B20-4111-9BFB-B7A662AF77DF}" destId="{6B166392-2D58-40DE-8963-DAE92231F3DD}" srcOrd="0" destOrd="0" presId="urn:microsoft.com/office/officeart/2005/8/layout/list1"/>
    <dgm:cxn modelId="{A31D7D40-6BCF-4020-904A-A89552C83FB9}" type="presParOf" srcId="{6B166392-2D58-40DE-8963-DAE92231F3DD}" destId="{8B54569B-9BE5-4F92-8970-2A6D66079B7C}" srcOrd="0" destOrd="0" presId="urn:microsoft.com/office/officeart/2005/8/layout/list1"/>
    <dgm:cxn modelId="{CDDF926A-988F-4BFF-B072-0B3E20C174B4}" type="presParOf" srcId="{6B166392-2D58-40DE-8963-DAE92231F3DD}" destId="{7A51E172-84E6-44F3-A5C7-5EE6C98FA162}" srcOrd="1" destOrd="0" presId="urn:microsoft.com/office/officeart/2005/8/layout/list1"/>
    <dgm:cxn modelId="{A69BF115-296D-40CC-B3EA-F4E497BD8738}" type="presParOf" srcId="{1221619E-3B20-4111-9BFB-B7A662AF77DF}" destId="{426A48FA-D0A7-4AF9-8F23-0736056A3A17}" srcOrd="1" destOrd="0" presId="urn:microsoft.com/office/officeart/2005/8/layout/list1"/>
    <dgm:cxn modelId="{655AF670-6506-4FC9-AF21-BA578FA24701}" type="presParOf" srcId="{1221619E-3B20-4111-9BFB-B7A662AF77DF}" destId="{8DF1FBFB-B33A-4499-8CAD-2E6CF725131F}" srcOrd="2" destOrd="0" presId="urn:microsoft.com/office/officeart/2005/8/layout/list1"/>
    <dgm:cxn modelId="{27AA547D-4DD7-4861-88B3-6B7DEB6A86D9}" type="presParOf" srcId="{1221619E-3B20-4111-9BFB-B7A662AF77DF}" destId="{47BE8A7A-F738-434F-9449-75B730E675DB}" srcOrd="3" destOrd="0" presId="urn:microsoft.com/office/officeart/2005/8/layout/list1"/>
    <dgm:cxn modelId="{5EC894B1-01C6-4FBA-AA71-2DA3B0E2A220}" type="presParOf" srcId="{1221619E-3B20-4111-9BFB-B7A662AF77DF}" destId="{3FC75795-D0B5-4C9C-9006-4803F6990604}" srcOrd="4" destOrd="0" presId="urn:microsoft.com/office/officeart/2005/8/layout/list1"/>
    <dgm:cxn modelId="{24F67F36-B072-4564-8E7B-AFB2736A2C0F}" type="presParOf" srcId="{3FC75795-D0B5-4C9C-9006-4803F6990604}" destId="{D3F4B2BF-3A74-4640-8202-C6CD8CF8337F}" srcOrd="0" destOrd="0" presId="urn:microsoft.com/office/officeart/2005/8/layout/list1"/>
    <dgm:cxn modelId="{8B867FBD-968F-4A99-86D6-8F768DA22349}" type="presParOf" srcId="{3FC75795-D0B5-4C9C-9006-4803F6990604}" destId="{ED241E67-414C-4BB9-A5D6-675CEED8D70E}" srcOrd="1" destOrd="0" presId="urn:microsoft.com/office/officeart/2005/8/layout/list1"/>
    <dgm:cxn modelId="{88FBB8A7-EA6F-442F-AAEA-AF30EF790DCF}" type="presParOf" srcId="{1221619E-3B20-4111-9BFB-B7A662AF77DF}" destId="{08BE06BF-8A3D-4ACB-8650-CA5F52443438}" srcOrd="5" destOrd="0" presId="urn:microsoft.com/office/officeart/2005/8/layout/list1"/>
    <dgm:cxn modelId="{6ECFF025-CA5C-44A5-9139-717CCA05498C}" type="presParOf" srcId="{1221619E-3B20-4111-9BFB-B7A662AF77DF}" destId="{09EA8D12-E244-473E-B8FF-CF34B25BE0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E63275-01E1-4275-964D-832D305D2F6F}">
      <dgm:prSet phldrT="[Текст]" custT="1"/>
      <dgm:spPr/>
      <dgm:t>
        <a:bodyPr/>
        <a:lstStyle/>
        <a:p>
          <a:r>
            <a:rPr lang="ru-RU" sz="2000" b="1" dirty="0" smtClean="0"/>
            <a:t>63 %</a:t>
          </a:r>
          <a:r>
            <a:rPr lang="ru-RU" sz="1200" dirty="0" smtClean="0"/>
            <a:t>  </a:t>
          </a:r>
          <a:r>
            <a:rPr lang="ru-RU" sz="1400" dirty="0" smtClean="0"/>
            <a:t>ГМУ, Менеджмент, Экономика</a:t>
          </a:r>
          <a:endParaRPr lang="ru-RU" sz="1400" dirty="0"/>
        </a:p>
      </dgm:t>
    </dgm:pt>
    <dgm:pt modelId="{E98D75BE-15EA-4B11-AFCE-A6DB239A5B8F}" type="parTrans" cxnId="{77F4E135-9579-41D4-9593-F7BAEC36177E}">
      <dgm:prSet/>
      <dgm:spPr/>
      <dgm:t>
        <a:bodyPr/>
        <a:lstStyle/>
        <a:p>
          <a:endParaRPr lang="ru-RU"/>
        </a:p>
      </dgm:t>
    </dgm:pt>
    <dgm:pt modelId="{68218822-A236-4111-BF7D-3906339E17C6}" type="sibTrans" cxnId="{77F4E135-9579-41D4-9593-F7BAEC36177E}">
      <dgm:prSet/>
      <dgm:spPr/>
      <dgm:t>
        <a:bodyPr/>
        <a:lstStyle/>
        <a:p>
          <a:endParaRPr lang="ru-RU"/>
        </a:p>
      </dgm:t>
    </dgm:pt>
    <dgm:pt modelId="{54CDA628-0C32-482A-9258-6D5E942614CB}">
      <dgm:prSet phldrT="[Текст]" custT="1"/>
      <dgm:spPr/>
      <dgm:t>
        <a:bodyPr/>
        <a:lstStyle/>
        <a:p>
          <a:r>
            <a:rPr lang="ru-RU" sz="2000" dirty="0" smtClean="0"/>
            <a:t>27%</a:t>
          </a:r>
          <a:r>
            <a:rPr lang="ru-RU" sz="1400" dirty="0" smtClean="0"/>
            <a:t>     Социология, Психология</a:t>
          </a:r>
          <a:endParaRPr lang="ru-RU" sz="1400" dirty="0"/>
        </a:p>
      </dgm:t>
    </dgm:pt>
    <dgm:pt modelId="{3787F77B-80D2-41C5-91E6-EEBA895B8DE3}" type="parTrans" cxnId="{441CFB31-8355-4596-9DA2-263CF87EEA5A}">
      <dgm:prSet/>
      <dgm:spPr/>
      <dgm:t>
        <a:bodyPr/>
        <a:lstStyle/>
        <a:p>
          <a:endParaRPr lang="ru-RU"/>
        </a:p>
      </dgm:t>
    </dgm:pt>
    <dgm:pt modelId="{FEC9E9E1-9993-48C3-9EDD-2C9383ABDC9F}" type="sibTrans" cxnId="{441CFB31-8355-4596-9DA2-263CF87EEA5A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6392-2D58-40DE-8963-DAE92231F3DD}" type="pres">
      <dgm:prSet presAssocID="{09E63275-01E1-4275-964D-832D305D2F6F}" presName="parentLin" presStyleCnt="0"/>
      <dgm:spPr/>
    </dgm:pt>
    <dgm:pt modelId="{8B54569B-9BE5-4F92-8970-2A6D66079B7C}" type="pres">
      <dgm:prSet presAssocID="{09E63275-01E1-4275-964D-832D305D2F6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A51E172-84E6-44F3-A5C7-5EE6C98FA162}" type="pres">
      <dgm:prSet presAssocID="{09E63275-01E1-4275-964D-832D305D2F6F}" presName="parentText" presStyleLbl="node1" presStyleIdx="0" presStyleCnt="2" custScaleX="142997" custScaleY="1621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A48FA-D0A7-4AF9-8F23-0736056A3A17}" type="pres">
      <dgm:prSet presAssocID="{09E63275-01E1-4275-964D-832D305D2F6F}" presName="negativeSpace" presStyleCnt="0"/>
      <dgm:spPr/>
    </dgm:pt>
    <dgm:pt modelId="{8DF1FBFB-B33A-4499-8CAD-2E6CF725131F}" type="pres">
      <dgm:prSet presAssocID="{09E63275-01E1-4275-964D-832D305D2F6F}" presName="childText" presStyleLbl="conFgAcc1" presStyleIdx="0" presStyleCnt="2">
        <dgm:presLayoutVars>
          <dgm:bulletEnabled val="1"/>
        </dgm:presLayoutVars>
      </dgm:prSet>
      <dgm:spPr/>
    </dgm:pt>
    <dgm:pt modelId="{47BE8A7A-F738-434F-9449-75B730E675DB}" type="pres">
      <dgm:prSet presAssocID="{68218822-A236-4111-BF7D-3906339E17C6}" presName="spaceBetweenRectangles" presStyleCnt="0"/>
      <dgm:spPr/>
    </dgm:pt>
    <dgm:pt modelId="{3FC75795-D0B5-4C9C-9006-4803F6990604}" type="pres">
      <dgm:prSet presAssocID="{54CDA628-0C32-482A-9258-6D5E942614CB}" presName="parentLin" presStyleCnt="0"/>
      <dgm:spPr/>
    </dgm:pt>
    <dgm:pt modelId="{D3F4B2BF-3A74-4640-8202-C6CD8CF8337F}" type="pres">
      <dgm:prSet presAssocID="{54CDA628-0C32-482A-9258-6D5E942614C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D241E67-414C-4BB9-A5D6-675CEED8D70E}" type="pres">
      <dgm:prSet presAssocID="{54CDA628-0C32-482A-9258-6D5E942614CB}" presName="parentText" presStyleLbl="node1" presStyleIdx="1" presStyleCnt="2" custScaleX="148881" custScaleY="183676" custLinFactNeighborX="-41652" custLinFactNeighborY="48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E06BF-8A3D-4ACB-8650-CA5F52443438}" type="pres">
      <dgm:prSet presAssocID="{54CDA628-0C32-482A-9258-6D5E942614CB}" presName="negativeSpace" presStyleCnt="0"/>
      <dgm:spPr/>
    </dgm:pt>
    <dgm:pt modelId="{09EA8D12-E244-473E-B8FF-CF34B25BE0C2}" type="pres">
      <dgm:prSet presAssocID="{54CDA628-0C32-482A-9258-6D5E942614CB}" presName="childText" presStyleLbl="conFgAcc1" presStyleIdx="1" presStyleCnt="2" custLinFactY="34151" custLinFactNeighborX="-12759" custLinFactNeighborY="100000">
        <dgm:presLayoutVars>
          <dgm:bulletEnabled val="1"/>
        </dgm:presLayoutVars>
      </dgm:prSet>
      <dgm:spPr/>
    </dgm:pt>
  </dgm:ptLst>
  <dgm:cxnLst>
    <dgm:cxn modelId="{C45F05FF-710D-4B3E-A400-B7216C90B719}" type="presOf" srcId="{54CDA628-0C32-482A-9258-6D5E942614CB}" destId="{ED241E67-414C-4BB9-A5D6-675CEED8D70E}" srcOrd="1" destOrd="0" presId="urn:microsoft.com/office/officeart/2005/8/layout/list1"/>
    <dgm:cxn modelId="{8653F8FD-231E-4E9C-A50C-A0C08FCD61B3}" type="presOf" srcId="{09E63275-01E1-4275-964D-832D305D2F6F}" destId="{8B54569B-9BE5-4F92-8970-2A6D66079B7C}" srcOrd="0" destOrd="0" presId="urn:microsoft.com/office/officeart/2005/8/layout/list1"/>
    <dgm:cxn modelId="{FFCE464F-1061-4E0F-B250-0DE242A4CAF2}" type="presOf" srcId="{09E63275-01E1-4275-964D-832D305D2F6F}" destId="{7A51E172-84E6-44F3-A5C7-5EE6C98FA162}" srcOrd="1" destOrd="0" presId="urn:microsoft.com/office/officeart/2005/8/layout/list1"/>
    <dgm:cxn modelId="{77F4E135-9579-41D4-9593-F7BAEC36177E}" srcId="{97CD1680-8852-4EEA-BF1C-EF8B884AAE3F}" destId="{09E63275-01E1-4275-964D-832D305D2F6F}" srcOrd="0" destOrd="0" parTransId="{E98D75BE-15EA-4B11-AFCE-A6DB239A5B8F}" sibTransId="{68218822-A236-4111-BF7D-3906339E17C6}"/>
    <dgm:cxn modelId="{BBF69080-C578-43FE-B1DA-E2CB3C08B166}" type="presOf" srcId="{54CDA628-0C32-482A-9258-6D5E942614CB}" destId="{D3F4B2BF-3A74-4640-8202-C6CD8CF8337F}" srcOrd="0" destOrd="0" presId="urn:microsoft.com/office/officeart/2005/8/layout/list1"/>
    <dgm:cxn modelId="{441CFB31-8355-4596-9DA2-263CF87EEA5A}" srcId="{97CD1680-8852-4EEA-BF1C-EF8B884AAE3F}" destId="{54CDA628-0C32-482A-9258-6D5E942614CB}" srcOrd="1" destOrd="0" parTransId="{3787F77B-80D2-41C5-91E6-EEBA895B8DE3}" sibTransId="{FEC9E9E1-9993-48C3-9EDD-2C9383ABDC9F}"/>
    <dgm:cxn modelId="{21651185-3735-43F1-BDB6-C10B563D6809}" type="presOf" srcId="{97CD1680-8852-4EEA-BF1C-EF8B884AAE3F}" destId="{1221619E-3B20-4111-9BFB-B7A662AF77DF}" srcOrd="0" destOrd="0" presId="urn:microsoft.com/office/officeart/2005/8/layout/list1"/>
    <dgm:cxn modelId="{0167BE00-EECD-47D9-BFB1-54079B742107}" type="presParOf" srcId="{1221619E-3B20-4111-9BFB-B7A662AF77DF}" destId="{6B166392-2D58-40DE-8963-DAE92231F3DD}" srcOrd="0" destOrd="0" presId="urn:microsoft.com/office/officeart/2005/8/layout/list1"/>
    <dgm:cxn modelId="{D6680C64-C4E5-47C9-8B74-BB888EBDB623}" type="presParOf" srcId="{6B166392-2D58-40DE-8963-DAE92231F3DD}" destId="{8B54569B-9BE5-4F92-8970-2A6D66079B7C}" srcOrd="0" destOrd="0" presId="urn:microsoft.com/office/officeart/2005/8/layout/list1"/>
    <dgm:cxn modelId="{FB6D1600-D625-4053-A285-F4EAD983D105}" type="presParOf" srcId="{6B166392-2D58-40DE-8963-DAE92231F3DD}" destId="{7A51E172-84E6-44F3-A5C7-5EE6C98FA162}" srcOrd="1" destOrd="0" presId="urn:microsoft.com/office/officeart/2005/8/layout/list1"/>
    <dgm:cxn modelId="{CB7D1B73-5600-4943-805C-AB2A4E6D7B8F}" type="presParOf" srcId="{1221619E-3B20-4111-9BFB-B7A662AF77DF}" destId="{426A48FA-D0A7-4AF9-8F23-0736056A3A17}" srcOrd="1" destOrd="0" presId="urn:microsoft.com/office/officeart/2005/8/layout/list1"/>
    <dgm:cxn modelId="{EB0F70E3-834F-45B0-9230-AC549B49E5CF}" type="presParOf" srcId="{1221619E-3B20-4111-9BFB-B7A662AF77DF}" destId="{8DF1FBFB-B33A-4499-8CAD-2E6CF725131F}" srcOrd="2" destOrd="0" presId="urn:microsoft.com/office/officeart/2005/8/layout/list1"/>
    <dgm:cxn modelId="{D7FBC3A5-8660-455F-B38C-D85D37B6D216}" type="presParOf" srcId="{1221619E-3B20-4111-9BFB-B7A662AF77DF}" destId="{47BE8A7A-F738-434F-9449-75B730E675DB}" srcOrd="3" destOrd="0" presId="urn:microsoft.com/office/officeart/2005/8/layout/list1"/>
    <dgm:cxn modelId="{0A7260FF-C28D-4DDF-B18C-27E74A4B03B9}" type="presParOf" srcId="{1221619E-3B20-4111-9BFB-B7A662AF77DF}" destId="{3FC75795-D0B5-4C9C-9006-4803F6990604}" srcOrd="4" destOrd="0" presId="urn:microsoft.com/office/officeart/2005/8/layout/list1"/>
    <dgm:cxn modelId="{0A86A5CC-9A6D-4FC4-92A0-83A68E7E0C97}" type="presParOf" srcId="{3FC75795-D0B5-4C9C-9006-4803F6990604}" destId="{D3F4B2BF-3A74-4640-8202-C6CD8CF8337F}" srcOrd="0" destOrd="0" presId="urn:microsoft.com/office/officeart/2005/8/layout/list1"/>
    <dgm:cxn modelId="{35E2847D-7B56-40A3-82E0-F7F30F70D373}" type="presParOf" srcId="{3FC75795-D0B5-4C9C-9006-4803F6990604}" destId="{ED241E67-414C-4BB9-A5D6-675CEED8D70E}" srcOrd="1" destOrd="0" presId="urn:microsoft.com/office/officeart/2005/8/layout/list1"/>
    <dgm:cxn modelId="{3331DFB7-2EB5-4C96-B38B-1640DE6DED02}" type="presParOf" srcId="{1221619E-3B20-4111-9BFB-B7A662AF77DF}" destId="{08BE06BF-8A3D-4ACB-8650-CA5F52443438}" srcOrd="5" destOrd="0" presId="urn:microsoft.com/office/officeart/2005/8/layout/list1"/>
    <dgm:cxn modelId="{0E221098-CC73-41D3-BAF8-9562D837D6D9}" type="presParOf" srcId="{1221619E-3B20-4111-9BFB-B7A662AF77DF}" destId="{09EA8D12-E244-473E-B8FF-CF34B25BE0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E63275-01E1-4275-964D-832D305D2F6F}">
      <dgm:prSet phldrT="[Текст]" custT="1"/>
      <dgm:spPr/>
      <dgm:t>
        <a:bodyPr/>
        <a:lstStyle/>
        <a:p>
          <a:r>
            <a:rPr lang="ru-RU" sz="2000" b="1" dirty="0" smtClean="0"/>
            <a:t>57%  </a:t>
          </a:r>
          <a:r>
            <a:rPr lang="ru-RU" sz="1400" dirty="0" smtClean="0"/>
            <a:t>Дизайн</a:t>
          </a:r>
          <a:endParaRPr lang="ru-RU" sz="1400" dirty="0"/>
        </a:p>
      </dgm:t>
    </dgm:pt>
    <dgm:pt modelId="{E98D75BE-15EA-4B11-AFCE-A6DB239A5B8F}" type="parTrans" cxnId="{77F4E135-9579-41D4-9593-F7BAEC36177E}">
      <dgm:prSet/>
      <dgm:spPr/>
      <dgm:t>
        <a:bodyPr/>
        <a:lstStyle/>
        <a:p>
          <a:endParaRPr lang="ru-RU"/>
        </a:p>
      </dgm:t>
    </dgm:pt>
    <dgm:pt modelId="{68218822-A236-4111-BF7D-3906339E17C6}" type="sibTrans" cxnId="{77F4E135-9579-41D4-9593-F7BAEC36177E}">
      <dgm:prSet/>
      <dgm:spPr/>
      <dgm:t>
        <a:bodyPr/>
        <a:lstStyle/>
        <a:p>
          <a:endParaRPr lang="ru-RU"/>
        </a:p>
      </dgm:t>
    </dgm:pt>
    <dgm:pt modelId="{54CDA628-0C32-482A-9258-6D5E942614CB}">
      <dgm:prSet phldrT="[Текст]" custT="1"/>
      <dgm:spPr/>
      <dgm:t>
        <a:bodyPr/>
        <a:lstStyle/>
        <a:p>
          <a:r>
            <a:rPr lang="ru-RU" sz="2000" b="1" dirty="0" smtClean="0"/>
            <a:t>43%</a:t>
          </a:r>
          <a:r>
            <a:rPr lang="ru-RU" sz="2000" dirty="0" smtClean="0"/>
            <a:t>  </a:t>
          </a:r>
          <a:r>
            <a:rPr lang="ru-RU" sz="1400" dirty="0" smtClean="0"/>
            <a:t>Реклама, ГМУ, Прикладная информатика</a:t>
          </a:r>
          <a:endParaRPr lang="ru-RU" sz="1400" dirty="0"/>
        </a:p>
      </dgm:t>
    </dgm:pt>
    <dgm:pt modelId="{3787F77B-80D2-41C5-91E6-EEBA895B8DE3}" type="parTrans" cxnId="{441CFB31-8355-4596-9DA2-263CF87EEA5A}">
      <dgm:prSet/>
      <dgm:spPr/>
      <dgm:t>
        <a:bodyPr/>
        <a:lstStyle/>
        <a:p>
          <a:endParaRPr lang="ru-RU"/>
        </a:p>
      </dgm:t>
    </dgm:pt>
    <dgm:pt modelId="{FEC9E9E1-9993-48C3-9EDD-2C9383ABDC9F}" type="sibTrans" cxnId="{441CFB31-8355-4596-9DA2-263CF87EEA5A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6392-2D58-40DE-8963-DAE92231F3DD}" type="pres">
      <dgm:prSet presAssocID="{09E63275-01E1-4275-964D-832D305D2F6F}" presName="parentLin" presStyleCnt="0"/>
      <dgm:spPr/>
    </dgm:pt>
    <dgm:pt modelId="{8B54569B-9BE5-4F92-8970-2A6D66079B7C}" type="pres">
      <dgm:prSet presAssocID="{09E63275-01E1-4275-964D-832D305D2F6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A51E172-84E6-44F3-A5C7-5EE6C98FA162}" type="pres">
      <dgm:prSet presAssocID="{09E63275-01E1-4275-964D-832D305D2F6F}" presName="parentText" presStyleLbl="node1" presStyleIdx="0" presStyleCnt="2" custScaleX="142997" custScaleY="185149" custLinFactNeighborX="31417" custLinFactNeighborY="-487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A48FA-D0A7-4AF9-8F23-0736056A3A17}" type="pres">
      <dgm:prSet presAssocID="{09E63275-01E1-4275-964D-832D305D2F6F}" presName="negativeSpace" presStyleCnt="0"/>
      <dgm:spPr/>
    </dgm:pt>
    <dgm:pt modelId="{8DF1FBFB-B33A-4499-8CAD-2E6CF725131F}" type="pres">
      <dgm:prSet presAssocID="{09E63275-01E1-4275-964D-832D305D2F6F}" presName="childText" presStyleLbl="conFgAcc1" presStyleIdx="0" presStyleCnt="2" custLinFactY="-1006427" custLinFactNeighborX="364" custLinFactNeighborY="-1100000">
        <dgm:presLayoutVars>
          <dgm:bulletEnabled val="1"/>
        </dgm:presLayoutVars>
      </dgm:prSet>
      <dgm:spPr/>
    </dgm:pt>
    <dgm:pt modelId="{47BE8A7A-F738-434F-9449-75B730E675DB}" type="pres">
      <dgm:prSet presAssocID="{68218822-A236-4111-BF7D-3906339E17C6}" presName="spaceBetweenRectangles" presStyleCnt="0"/>
      <dgm:spPr/>
    </dgm:pt>
    <dgm:pt modelId="{3FC75795-D0B5-4C9C-9006-4803F6990604}" type="pres">
      <dgm:prSet presAssocID="{54CDA628-0C32-482A-9258-6D5E942614CB}" presName="parentLin" presStyleCnt="0"/>
      <dgm:spPr/>
    </dgm:pt>
    <dgm:pt modelId="{D3F4B2BF-3A74-4640-8202-C6CD8CF8337F}" type="pres">
      <dgm:prSet presAssocID="{54CDA628-0C32-482A-9258-6D5E942614C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D241E67-414C-4BB9-A5D6-675CEED8D70E}" type="pres">
      <dgm:prSet presAssocID="{54CDA628-0C32-482A-9258-6D5E942614CB}" presName="parentText" presStyleLbl="node1" presStyleIdx="1" presStyleCnt="2" custScaleX="142857" custScaleY="3141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E06BF-8A3D-4ACB-8650-CA5F52443438}" type="pres">
      <dgm:prSet presAssocID="{54CDA628-0C32-482A-9258-6D5E942614CB}" presName="negativeSpace" presStyleCnt="0"/>
      <dgm:spPr/>
    </dgm:pt>
    <dgm:pt modelId="{09EA8D12-E244-473E-B8FF-CF34B25BE0C2}" type="pres">
      <dgm:prSet presAssocID="{54CDA628-0C32-482A-9258-6D5E942614CB}" presName="childText" presStyleLbl="conFgAcc1" presStyleIdx="1" presStyleCnt="2" custLinFactY="34151" custLinFactNeighborX="-12759" custLinFactNeighborY="100000">
        <dgm:presLayoutVars>
          <dgm:bulletEnabled val="1"/>
        </dgm:presLayoutVars>
      </dgm:prSet>
      <dgm:spPr/>
    </dgm:pt>
  </dgm:ptLst>
  <dgm:cxnLst>
    <dgm:cxn modelId="{3BD0B9C9-309F-4B83-AEA4-E7F1FFFDA6DF}" type="presOf" srcId="{97CD1680-8852-4EEA-BF1C-EF8B884AAE3F}" destId="{1221619E-3B20-4111-9BFB-B7A662AF77DF}" srcOrd="0" destOrd="0" presId="urn:microsoft.com/office/officeart/2005/8/layout/list1"/>
    <dgm:cxn modelId="{49EA4F55-6ED8-421E-98DE-92530A52248C}" type="presOf" srcId="{09E63275-01E1-4275-964D-832D305D2F6F}" destId="{7A51E172-84E6-44F3-A5C7-5EE6C98FA162}" srcOrd="1" destOrd="0" presId="urn:microsoft.com/office/officeart/2005/8/layout/list1"/>
    <dgm:cxn modelId="{441CFB31-8355-4596-9DA2-263CF87EEA5A}" srcId="{97CD1680-8852-4EEA-BF1C-EF8B884AAE3F}" destId="{54CDA628-0C32-482A-9258-6D5E942614CB}" srcOrd="1" destOrd="0" parTransId="{3787F77B-80D2-41C5-91E6-EEBA895B8DE3}" sibTransId="{FEC9E9E1-9993-48C3-9EDD-2C9383ABDC9F}"/>
    <dgm:cxn modelId="{750BE899-5EEE-4C7C-92A1-3EF2E3B4B3B7}" type="presOf" srcId="{54CDA628-0C32-482A-9258-6D5E942614CB}" destId="{ED241E67-414C-4BB9-A5D6-675CEED8D70E}" srcOrd="1" destOrd="0" presId="urn:microsoft.com/office/officeart/2005/8/layout/list1"/>
    <dgm:cxn modelId="{77F4E135-9579-41D4-9593-F7BAEC36177E}" srcId="{97CD1680-8852-4EEA-BF1C-EF8B884AAE3F}" destId="{09E63275-01E1-4275-964D-832D305D2F6F}" srcOrd="0" destOrd="0" parTransId="{E98D75BE-15EA-4B11-AFCE-A6DB239A5B8F}" sibTransId="{68218822-A236-4111-BF7D-3906339E17C6}"/>
    <dgm:cxn modelId="{3ED09B0F-449E-490D-945F-C3C62C45375D}" type="presOf" srcId="{54CDA628-0C32-482A-9258-6D5E942614CB}" destId="{D3F4B2BF-3A74-4640-8202-C6CD8CF8337F}" srcOrd="0" destOrd="0" presId="urn:microsoft.com/office/officeart/2005/8/layout/list1"/>
    <dgm:cxn modelId="{C65A442B-B04D-417B-9E95-EB85E239470D}" type="presOf" srcId="{09E63275-01E1-4275-964D-832D305D2F6F}" destId="{8B54569B-9BE5-4F92-8970-2A6D66079B7C}" srcOrd="0" destOrd="0" presId="urn:microsoft.com/office/officeart/2005/8/layout/list1"/>
    <dgm:cxn modelId="{CFD6C5AD-AC3D-4269-9114-BEB47696A45D}" type="presParOf" srcId="{1221619E-3B20-4111-9BFB-B7A662AF77DF}" destId="{6B166392-2D58-40DE-8963-DAE92231F3DD}" srcOrd="0" destOrd="0" presId="urn:microsoft.com/office/officeart/2005/8/layout/list1"/>
    <dgm:cxn modelId="{AEC64A35-9CCF-4983-A2FE-DB202A910CCB}" type="presParOf" srcId="{6B166392-2D58-40DE-8963-DAE92231F3DD}" destId="{8B54569B-9BE5-4F92-8970-2A6D66079B7C}" srcOrd="0" destOrd="0" presId="urn:microsoft.com/office/officeart/2005/8/layout/list1"/>
    <dgm:cxn modelId="{1329195E-229B-488F-9F36-E8C3A9C45352}" type="presParOf" srcId="{6B166392-2D58-40DE-8963-DAE92231F3DD}" destId="{7A51E172-84E6-44F3-A5C7-5EE6C98FA162}" srcOrd="1" destOrd="0" presId="urn:microsoft.com/office/officeart/2005/8/layout/list1"/>
    <dgm:cxn modelId="{B4C39628-E67D-4250-8085-5F99476DAEB7}" type="presParOf" srcId="{1221619E-3B20-4111-9BFB-B7A662AF77DF}" destId="{426A48FA-D0A7-4AF9-8F23-0736056A3A17}" srcOrd="1" destOrd="0" presId="urn:microsoft.com/office/officeart/2005/8/layout/list1"/>
    <dgm:cxn modelId="{D7B5CA27-AB36-41B4-8660-AABEF8AF8DC5}" type="presParOf" srcId="{1221619E-3B20-4111-9BFB-B7A662AF77DF}" destId="{8DF1FBFB-B33A-4499-8CAD-2E6CF725131F}" srcOrd="2" destOrd="0" presId="urn:microsoft.com/office/officeart/2005/8/layout/list1"/>
    <dgm:cxn modelId="{A4DDBD2B-B4FF-4136-892B-E49104D52EEB}" type="presParOf" srcId="{1221619E-3B20-4111-9BFB-B7A662AF77DF}" destId="{47BE8A7A-F738-434F-9449-75B730E675DB}" srcOrd="3" destOrd="0" presId="urn:microsoft.com/office/officeart/2005/8/layout/list1"/>
    <dgm:cxn modelId="{374838E3-D778-48BF-8DF2-7BC0EC1A896B}" type="presParOf" srcId="{1221619E-3B20-4111-9BFB-B7A662AF77DF}" destId="{3FC75795-D0B5-4C9C-9006-4803F6990604}" srcOrd="4" destOrd="0" presId="urn:microsoft.com/office/officeart/2005/8/layout/list1"/>
    <dgm:cxn modelId="{8ACD8330-EB29-435A-BC2E-146C351C6D13}" type="presParOf" srcId="{3FC75795-D0B5-4C9C-9006-4803F6990604}" destId="{D3F4B2BF-3A74-4640-8202-C6CD8CF8337F}" srcOrd="0" destOrd="0" presId="urn:microsoft.com/office/officeart/2005/8/layout/list1"/>
    <dgm:cxn modelId="{B1979136-B987-42EA-B8A0-1492C66E6143}" type="presParOf" srcId="{3FC75795-D0B5-4C9C-9006-4803F6990604}" destId="{ED241E67-414C-4BB9-A5D6-675CEED8D70E}" srcOrd="1" destOrd="0" presId="urn:microsoft.com/office/officeart/2005/8/layout/list1"/>
    <dgm:cxn modelId="{D99EC833-14C2-42E3-B261-CD322CD45C9C}" type="presParOf" srcId="{1221619E-3B20-4111-9BFB-B7A662AF77DF}" destId="{08BE06BF-8A3D-4ACB-8650-CA5F52443438}" srcOrd="5" destOrd="0" presId="urn:microsoft.com/office/officeart/2005/8/layout/list1"/>
    <dgm:cxn modelId="{D0BA3F0D-7254-4DBF-918C-E59CC2A3AD92}" type="presParOf" srcId="{1221619E-3B20-4111-9BFB-B7A662AF77DF}" destId="{09EA8D12-E244-473E-B8FF-CF34B25BE0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E63275-01E1-4275-964D-832D305D2F6F}">
      <dgm:prSet phldrT="[Текст]" custT="1"/>
      <dgm:spPr/>
      <dgm:t>
        <a:bodyPr/>
        <a:lstStyle/>
        <a:p>
          <a:r>
            <a:rPr lang="ru-RU" sz="2000" b="1" dirty="0" smtClean="0"/>
            <a:t>57%</a:t>
          </a:r>
          <a:r>
            <a:rPr lang="ru-RU" sz="1400" dirty="0" smtClean="0"/>
            <a:t> Экономика</a:t>
          </a:r>
          <a:endParaRPr lang="ru-RU" sz="1400" dirty="0"/>
        </a:p>
      </dgm:t>
    </dgm:pt>
    <dgm:pt modelId="{E98D75BE-15EA-4B11-AFCE-A6DB239A5B8F}" type="parTrans" cxnId="{77F4E135-9579-41D4-9593-F7BAEC36177E}">
      <dgm:prSet/>
      <dgm:spPr/>
      <dgm:t>
        <a:bodyPr/>
        <a:lstStyle/>
        <a:p>
          <a:endParaRPr lang="ru-RU"/>
        </a:p>
      </dgm:t>
    </dgm:pt>
    <dgm:pt modelId="{68218822-A236-4111-BF7D-3906339E17C6}" type="sibTrans" cxnId="{77F4E135-9579-41D4-9593-F7BAEC36177E}">
      <dgm:prSet/>
      <dgm:spPr/>
      <dgm:t>
        <a:bodyPr/>
        <a:lstStyle/>
        <a:p>
          <a:endParaRPr lang="ru-RU"/>
        </a:p>
      </dgm:t>
    </dgm:pt>
    <dgm:pt modelId="{54CDA628-0C32-482A-9258-6D5E942614CB}">
      <dgm:prSet phldrT="[Текст]" custT="1"/>
      <dgm:spPr/>
      <dgm:t>
        <a:bodyPr/>
        <a:lstStyle/>
        <a:p>
          <a:r>
            <a:rPr lang="ru-RU" sz="2000" b="1" dirty="0" smtClean="0"/>
            <a:t>43%</a:t>
          </a:r>
          <a:r>
            <a:rPr lang="ru-RU" sz="2000" dirty="0" smtClean="0"/>
            <a:t> </a:t>
          </a:r>
          <a:r>
            <a:rPr lang="ru-RU" sz="1400" dirty="0" smtClean="0"/>
            <a:t>Реклама, Менеджмент</a:t>
          </a:r>
          <a:endParaRPr lang="ru-RU" sz="1400" dirty="0"/>
        </a:p>
      </dgm:t>
    </dgm:pt>
    <dgm:pt modelId="{3787F77B-80D2-41C5-91E6-EEBA895B8DE3}" type="parTrans" cxnId="{441CFB31-8355-4596-9DA2-263CF87EEA5A}">
      <dgm:prSet/>
      <dgm:spPr/>
      <dgm:t>
        <a:bodyPr/>
        <a:lstStyle/>
        <a:p>
          <a:endParaRPr lang="ru-RU"/>
        </a:p>
      </dgm:t>
    </dgm:pt>
    <dgm:pt modelId="{FEC9E9E1-9993-48C3-9EDD-2C9383ABDC9F}" type="sibTrans" cxnId="{441CFB31-8355-4596-9DA2-263CF87EEA5A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66392-2D58-40DE-8963-DAE92231F3DD}" type="pres">
      <dgm:prSet presAssocID="{09E63275-01E1-4275-964D-832D305D2F6F}" presName="parentLin" presStyleCnt="0"/>
      <dgm:spPr/>
    </dgm:pt>
    <dgm:pt modelId="{8B54569B-9BE5-4F92-8970-2A6D66079B7C}" type="pres">
      <dgm:prSet presAssocID="{09E63275-01E1-4275-964D-832D305D2F6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A51E172-84E6-44F3-A5C7-5EE6C98FA162}" type="pres">
      <dgm:prSet presAssocID="{09E63275-01E1-4275-964D-832D305D2F6F}" presName="parentText" presStyleLbl="node1" presStyleIdx="0" presStyleCnt="2" custScaleX="142857" custLinFactNeighborX="-44776" custLinFactNeighborY="128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A48FA-D0A7-4AF9-8F23-0736056A3A17}" type="pres">
      <dgm:prSet presAssocID="{09E63275-01E1-4275-964D-832D305D2F6F}" presName="negativeSpace" presStyleCnt="0"/>
      <dgm:spPr/>
    </dgm:pt>
    <dgm:pt modelId="{8DF1FBFB-B33A-4499-8CAD-2E6CF725131F}" type="pres">
      <dgm:prSet presAssocID="{09E63275-01E1-4275-964D-832D305D2F6F}" presName="childText" presStyleLbl="conFgAcc1" presStyleIdx="0" presStyleCnt="2">
        <dgm:presLayoutVars>
          <dgm:bulletEnabled val="1"/>
        </dgm:presLayoutVars>
      </dgm:prSet>
      <dgm:spPr/>
    </dgm:pt>
    <dgm:pt modelId="{47BE8A7A-F738-434F-9449-75B730E675DB}" type="pres">
      <dgm:prSet presAssocID="{68218822-A236-4111-BF7D-3906339E17C6}" presName="spaceBetweenRectangles" presStyleCnt="0"/>
      <dgm:spPr/>
    </dgm:pt>
    <dgm:pt modelId="{3FC75795-D0B5-4C9C-9006-4803F6990604}" type="pres">
      <dgm:prSet presAssocID="{54CDA628-0C32-482A-9258-6D5E942614CB}" presName="parentLin" presStyleCnt="0"/>
      <dgm:spPr/>
    </dgm:pt>
    <dgm:pt modelId="{D3F4B2BF-3A74-4640-8202-C6CD8CF8337F}" type="pres">
      <dgm:prSet presAssocID="{54CDA628-0C32-482A-9258-6D5E942614C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D241E67-414C-4BB9-A5D6-675CEED8D70E}" type="pres">
      <dgm:prSet presAssocID="{54CDA628-0C32-482A-9258-6D5E942614CB}" presName="parentText" presStyleLbl="node1" presStyleIdx="1" presStyleCnt="2" custScaleX="142857" custScaleY="1744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E06BF-8A3D-4ACB-8650-CA5F52443438}" type="pres">
      <dgm:prSet presAssocID="{54CDA628-0C32-482A-9258-6D5E942614CB}" presName="negativeSpace" presStyleCnt="0"/>
      <dgm:spPr/>
    </dgm:pt>
    <dgm:pt modelId="{09EA8D12-E244-473E-B8FF-CF34B25BE0C2}" type="pres">
      <dgm:prSet presAssocID="{54CDA628-0C32-482A-9258-6D5E942614CB}" presName="childText" presStyleLbl="conFgAcc1" presStyleIdx="1" presStyleCnt="2" custLinFactY="34151" custLinFactNeighborX="-12759" custLinFactNeighborY="100000">
        <dgm:presLayoutVars>
          <dgm:bulletEnabled val="1"/>
        </dgm:presLayoutVars>
      </dgm:prSet>
      <dgm:spPr/>
    </dgm:pt>
  </dgm:ptLst>
  <dgm:cxnLst>
    <dgm:cxn modelId="{D6D931E5-BC1C-4356-A3C0-DA4C750C012F}" type="presOf" srcId="{97CD1680-8852-4EEA-BF1C-EF8B884AAE3F}" destId="{1221619E-3B20-4111-9BFB-B7A662AF77DF}" srcOrd="0" destOrd="0" presId="urn:microsoft.com/office/officeart/2005/8/layout/list1"/>
    <dgm:cxn modelId="{91C16C4C-36A2-421F-A54D-E61BA6D91E02}" type="presOf" srcId="{54CDA628-0C32-482A-9258-6D5E942614CB}" destId="{D3F4B2BF-3A74-4640-8202-C6CD8CF8337F}" srcOrd="0" destOrd="0" presId="urn:microsoft.com/office/officeart/2005/8/layout/list1"/>
    <dgm:cxn modelId="{441CFB31-8355-4596-9DA2-263CF87EEA5A}" srcId="{97CD1680-8852-4EEA-BF1C-EF8B884AAE3F}" destId="{54CDA628-0C32-482A-9258-6D5E942614CB}" srcOrd="1" destOrd="0" parTransId="{3787F77B-80D2-41C5-91E6-EEBA895B8DE3}" sibTransId="{FEC9E9E1-9993-48C3-9EDD-2C9383ABDC9F}"/>
    <dgm:cxn modelId="{77F4E135-9579-41D4-9593-F7BAEC36177E}" srcId="{97CD1680-8852-4EEA-BF1C-EF8B884AAE3F}" destId="{09E63275-01E1-4275-964D-832D305D2F6F}" srcOrd="0" destOrd="0" parTransId="{E98D75BE-15EA-4B11-AFCE-A6DB239A5B8F}" sibTransId="{68218822-A236-4111-BF7D-3906339E17C6}"/>
    <dgm:cxn modelId="{A5131591-2866-4AE2-AB87-38204B471BFB}" type="presOf" srcId="{09E63275-01E1-4275-964D-832D305D2F6F}" destId="{8B54569B-9BE5-4F92-8970-2A6D66079B7C}" srcOrd="0" destOrd="0" presId="urn:microsoft.com/office/officeart/2005/8/layout/list1"/>
    <dgm:cxn modelId="{B9457E27-E910-482A-B5C0-E0677C6F02FB}" type="presOf" srcId="{09E63275-01E1-4275-964D-832D305D2F6F}" destId="{7A51E172-84E6-44F3-A5C7-5EE6C98FA162}" srcOrd="1" destOrd="0" presId="urn:microsoft.com/office/officeart/2005/8/layout/list1"/>
    <dgm:cxn modelId="{EA7C3412-1B6A-4CE4-9505-87927EE46396}" type="presOf" srcId="{54CDA628-0C32-482A-9258-6D5E942614CB}" destId="{ED241E67-414C-4BB9-A5D6-675CEED8D70E}" srcOrd="1" destOrd="0" presId="urn:microsoft.com/office/officeart/2005/8/layout/list1"/>
    <dgm:cxn modelId="{501EFE18-537B-4336-A98E-969AEF222631}" type="presParOf" srcId="{1221619E-3B20-4111-9BFB-B7A662AF77DF}" destId="{6B166392-2D58-40DE-8963-DAE92231F3DD}" srcOrd="0" destOrd="0" presId="urn:microsoft.com/office/officeart/2005/8/layout/list1"/>
    <dgm:cxn modelId="{F6F77528-890B-4B99-970F-0F88D01EEBF9}" type="presParOf" srcId="{6B166392-2D58-40DE-8963-DAE92231F3DD}" destId="{8B54569B-9BE5-4F92-8970-2A6D66079B7C}" srcOrd="0" destOrd="0" presId="urn:microsoft.com/office/officeart/2005/8/layout/list1"/>
    <dgm:cxn modelId="{8CB9879E-E961-4E1A-B27F-6D03DEAC3F56}" type="presParOf" srcId="{6B166392-2D58-40DE-8963-DAE92231F3DD}" destId="{7A51E172-84E6-44F3-A5C7-5EE6C98FA162}" srcOrd="1" destOrd="0" presId="urn:microsoft.com/office/officeart/2005/8/layout/list1"/>
    <dgm:cxn modelId="{BBE7186A-C239-436F-9C31-FB9E6C3E9AC9}" type="presParOf" srcId="{1221619E-3B20-4111-9BFB-B7A662AF77DF}" destId="{426A48FA-D0A7-4AF9-8F23-0736056A3A17}" srcOrd="1" destOrd="0" presId="urn:microsoft.com/office/officeart/2005/8/layout/list1"/>
    <dgm:cxn modelId="{99EAB723-4F38-451D-8176-FB22DD0D7C43}" type="presParOf" srcId="{1221619E-3B20-4111-9BFB-B7A662AF77DF}" destId="{8DF1FBFB-B33A-4499-8CAD-2E6CF725131F}" srcOrd="2" destOrd="0" presId="urn:microsoft.com/office/officeart/2005/8/layout/list1"/>
    <dgm:cxn modelId="{E3E35867-9EE0-4171-846F-DA47F87A7695}" type="presParOf" srcId="{1221619E-3B20-4111-9BFB-B7A662AF77DF}" destId="{47BE8A7A-F738-434F-9449-75B730E675DB}" srcOrd="3" destOrd="0" presId="urn:microsoft.com/office/officeart/2005/8/layout/list1"/>
    <dgm:cxn modelId="{F6125C1D-F12D-4115-B44E-7C6907810CEB}" type="presParOf" srcId="{1221619E-3B20-4111-9BFB-B7A662AF77DF}" destId="{3FC75795-D0B5-4C9C-9006-4803F6990604}" srcOrd="4" destOrd="0" presId="urn:microsoft.com/office/officeart/2005/8/layout/list1"/>
    <dgm:cxn modelId="{80A3AB64-1CFD-43D7-8434-05AB42FE9937}" type="presParOf" srcId="{3FC75795-D0B5-4C9C-9006-4803F6990604}" destId="{D3F4B2BF-3A74-4640-8202-C6CD8CF8337F}" srcOrd="0" destOrd="0" presId="urn:microsoft.com/office/officeart/2005/8/layout/list1"/>
    <dgm:cxn modelId="{D439B158-A67E-4145-B49B-179C2D6EC901}" type="presParOf" srcId="{3FC75795-D0B5-4C9C-9006-4803F6990604}" destId="{ED241E67-414C-4BB9-A5D6-675CEED8D70E}" srcOrd="1" destOrd="0" presId="urn:microsoft.com/office/officeart/2005/8/layout/list1"/>
    <dgm:cxn modelId="{12734887-4BE3-42D4-B203-4A4CC1A2EE06}" type="presParOf" srcId="{1221619E-3B20-4111-9BFB-B7A662AF77DF}" destId="{08BE06BF-8A3D-4ACB-8650-CA5F52443438}" srcOrd="5" destOrd="0" presId="urn:microsoft.com/office/officeart/2005/8/layout/list1"/>
    <dgm:cxn modelId="{DEB075E6-0D7C-41D2-8BC9-C68622360D28}" type="presParOf" srcId="{1221619E-3B20-4111-9BFB-B7A662AF77DF}" destId="{09EA8D12-E244-473E-B8FF-CF34B25BE0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CD1680-8852-4EEA-BF1C-EF8B884AAE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CDA628-0C32-482A-9258-6D5E942614CB}">
      <dgm:prSet phldrT="[Текст]" custT="1"/>
      <dgm:spPr/>
      <dgm:t>
        <a:bodyPr/>
        <a:lstStyle/>
        <a:p>
          <a:r>
            <a:rPr lang="ru-RU" sz="2000" b="1" dirty="0" smtClean="0"/>
            <a:t>100%</a:t>
          </a:r>
          <a:r>
            <a:rPr lang="ru-RU" sz="1200" dirty="0" smtClean="0"/>
            <a:t> </a:t>
          </a:r>
          <a:r>
            <a:rPr lang="ru-RU" sz="1400" dirty="0" smtClean="0"/>
            <a:t>Менеджмент, ГМУ, Управление качеством, Проектирование РКК</a:t>
          </a:r>
          <a:endParaRPr lang="ru-RU" sz="1400" dirty="0"/>
        </a:p>
      </dgm:t>
    </dgm:pt>
    <dgm:pt modelId="{3787F77B-80D2-41C5-91E6-EEBA895B8DE3}" type="parTrans" cxnId="{441CFB31-8355-4596-9DA2-263CF87EEA5A}">
      <dgm:prSet/>
      <dgm:spPr/>
      <dgm:t>
        <a:bodyPr/>
        <a:lstStyle/>
        <a:p>
          <a:endParaRPr lang="ru-RU"/>
        </a:p>
      </dgm:t>
    </dgm:pt>
    <dgm:pt modelId="{FEC9E9E1-9993-48C3-9EDD-2C9383ABDC9F}" type="sibTrans" cxnId="{441CFB31-8355-4596-9DA2-263CF87EEA5A}">
      <dgm:prSet/>
      <dgm:spPr/>
      <dgm:t>
        <a:bodyPr/>
        <a:lstStyle/>
        <a:p>
          <a:endParaRPr lang="ru-RU"/>
        </a:p>
      </dgm:t>
    </dgm:pt>
    <dgm:pt modelId="{1221619E-3B20-4111-9BFB-B7A662AF77DF}" type="pres">
      <dgm:prSet presAssocID="{97CD1680-8852-4EEA-BF1C-EF8B884AAE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C75795-D0B5-4C9C-9006-4803F6990604}" type="pres">
      <dgm:prSet presAssocID="{54CDA628-0C32-482A-9258-6D5E942614CB}" presName="parentLin" presStyleCnt="0"/>
      <dgm:spPr/>
    </dgm:pt>
    <dgm:pt modelId="{D3F4B2BF-3A74-4640-8202-C6CD8CF8337F}" type="pres">
      <dgm:prSet presAssocID="{54CDA628-0C32-482A-9258-6D5E942614C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D241E67-414C-4BB9-A5D6-675CEED8D70E}" type="pres">
      <dgm:prSet presAssocID="{54CDA628-0C32-482A-9258-6D5E942614CB}" presName="parentText" presStyleLbl="node1" presStyleIdx="0" presStyleCnt="1" custScaleX="150191" custScaleY="7647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E06BF-8A3D-4ACB-8650-CA5F52443438}" type="pres">
      <dgm:prSet presAssocID="{54CDA628-0C32-482A-9258-6D5E942614CB}" presName="negativeSpace" presStyleCnt="0"/>
      <dgm:spPr/>
    </dgm:pt>
    <dgm:pt modelId="{09EA8D12-E244-473E-B8FF-CF34B25BE0C2}" type="pres">
      <dgm:prSet presAssocID="{54CDA628-0C32-482A-9258-6D5E942614CB}" presName="childText" presStyleLbl="conFgAcc1" presStyleIdx="0" presStyleCnt="1" custLinFactY="34151" custLinFactNeighborX="-12759" custLinFactNeighborY="100000">
        <dgm:presLayoutVars>
          <dgm:bulletEnabled val="1"/>
        </dgm:presLayoutVars>
      </dgm:prSet>
      <dgm:spPr/>
    </dgm:pt>
  </dgm:ptLst>
  <dgm:cxnLst>
    <dgm:cxn modelId="{441CFB31-8355-4596-9DA2-263CF87EEA5A}" srcId="{97CD1680-8852-4EEA-BF1C-EF8B884AAE3F}" destId="{54CDA628-0C32-482A-9258-6D5E942614CB}" srcOrd="0" destOrd="0" parTransId="{3787F77B-80D2-41C5-91E6-EEBA895B8DE3}" sibTransId="{FEC9E9E1-9993-48C3-9EDD-2C9383ABDC9F}"/>
    <dgm:cxn modelId="{B15D20AF-928E-4B64-876F-716E58DCFDDC}" type="presOf" srcId="{54CDA628-0C32-482A-9258-6D5E942614CB}" destId="{D3F4B2BF-3A74-4640-8202-C6CD8CF8337F}" srcOrd="0" destOrd="0" presId="urn:microsoft.com/office/officeart/2005/8/layout/list1"/>
    <dgm:cxn modelId="{F0AE2168-FF6D-44D5-9B6D-AD38548BA5BD}" type="presOf" srcId="{54CDA628-0C32-482A-9258-6D5E942614CB}" destId="{ED241E67-414C-4BB9-A5D6-675CEED8D70E}" srcOrd="1" destOrd="0" presId="urn:microsoft.com/office/officeart/2005/8/layout/list1"/>
    <dgm:cxn modelId="{4E5062DE-4C31-4B3C-A1DF-A5B1E7DCDE48}" type="presOf" srcId="{97CD1680-8852-4EEA-BF1C-EF8B884AAE3F}" destId="{1221619E-3B20-4111-9BFB-B7A662AF77DF}" srcOrd="0" destOrd="0" presId="urn:microsoft.com/office/officeart/2005/8/layout/list1"/>
    <dgm:cxn modelId="{21BA58D4-D823-4F27-9C4C-95EEF4736E3E}" type="presParOf" srcId="{1221619E-3B20-4111-9BFB-B7A662AF77DF}" destId="{3FC75795-D0B5-4C9C-9006-4803F6990604}" srcOrd="0" destOrd="0" presId="urn:microsoft.com/office/officeart/2005/8/layout/list1"/>
    <dgm:cxn modelId="{68D81C09-C72F-43DA-A76B-7032BEB427F7}" type="presParOf" srcId="{3FC75795-D0B5-4C9C-9006-4803F6990604}" destId="{D3F4B2BF-3A74-4640-8202-C6CD8CF8337F}" srcOrd="0" destOrd="0" presId="urn:microsoft.com/office/officeart/2005/8/layout/list1"/>
    <dgm:cxn modelId="{AAA6A71D-0BD2-4819-BAF5-66E10974EF6D}" type="presParOf" srcId="{3FC75795-D0B5-4C9C-9006-4803F6990604}" destId="{ED241E67-414C-4BB9-A5D6-675CEED8D70E}" srcOrd="1" destOrd="0" presId="urn:microsoft.com/office/officeart/2005/8/layout/list1"/>
    <dgm:cxn modelId="{E15DF7E8-765D-44C3-9850-38786ED93D40}" type="presParOf" srcId="{1221619E-3B20-4111-9BFB-B7A662AF77DF}" destId="{08BE06BF-8A3D-4ACB-8650-CA5F52443438}" srcOrd="1" destOrd="0" presId="urn:microsoft.com/office/officeart/2005/8/layout/list1"/>
    <dgm:cxn modelId="{AAE223AE-B655-45B6-A074-4B96D4392F21}" type="presParOf" srcId="{1221619E-3B20-4111-9BFB-B7A662AF77DF}" destId="{09EA8D12-E244-473E-B8FF-CF34B25BE0C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59FA8-AFF6-42FC-8A89-A35C466E6CB2}">
      <dsp:nvSpPr>
        <dsp:cNvPr id="0" name=""/>
        <dsp:cNvSpPr/>
      </dsp:nvSpPr>
      <dsp:spPr>
        <a:xfrm>
          <a:off x="0" y="89998"/>
          <a:ext cx="8640960" cy="126016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Демонстрационный экзамен проводится по заданиям, разработанным экспертным сообществом на основе заданий Финала Национального чемпионата «Молодые профессионалы»,  с сохранением уровня сложности</a:t>
          </a:r>
          <a:r>
            <a:rPr lang="ru-RU" sz="2000" b="1" kern="1200" dirty="0" smtClean="0"/>
            <a:t>.  </a:t>
          </a:r>
          <a:endParaRPr lang="ru-RU" sz="2000" kern="1200" dirty="0"/>
        </a:p>
      </dsp:txBody>
      <dsp:txXfrm>
        <a:off x="36909" y="126907"/>
        <a:ext cx="8567142" cy="11863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1FBFB-B33A-4499-8CAD-2E6CF725131F}">
      <dsp:nvSpPr>
        <dsp:cNvPr id="0" name=""/>
        <dsp:cNvSpPr/>
      </dsp:nvSpPr>
      <dsp:spPr>
        <a:xfrm>
          <a:off x="0" y="481031"/>
          <a:ext cx="2304256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172-84E6-44F3-A5C7-5EE6C98FA162}">
      <dsp:nvSpPr>
        <dsp:cNvPr id="0" name=""/>
        <dsp:cNvSpPr/>
      </dsp:nvSpPr>
      <dsp:spPr>
        <a:xfrm>
          <a:off x="61264" y="129635"/>
          <a:ext cx="219114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7" tIns="0" rIns="609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Нет выпуска</a:t>
          </a:r>
          <a:endParaRPr lang="ru-RU" sz="2000" kern="1200" dirty="0"/>
        </a:p>
      </dsp:txBody>
      <dsp:txXfrm>
        <a:off x="107378" y="175749"/>
        <a:ext cx="2098917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CA104-1E17-4B64-B363-38C4E3BFBD86}">
      <dsp:nvSpPr>
        <dsp:cNvPr id="0" name=""/>
        <dsp:cNvSpPr/>
      </dsp:nvSpPr>
      <dsp:spPr>
        <a:xfrm>
          <a:off x="0" y="26156"/>
          <a:ext cx="8712968" cy="1075436"/>
        </a:xfrm>
        <a:prstGeom prst="round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Главный эксперт – сертифицированный эксперт </a:t>
          </a:r>
          <a:r>
            <a:rPr lang="ru-RU" sz="2000" b="1" kern="1200" dirty="0" err="1" smtClean="0">
              <a:solidFill>
                <a:schemeClr val="bg1"/>
              </a:solidFill>
              <a:latin typeface="+mj-lt"/>
            </a:rPr>
            <a:t>Ворлдскиллс</a:t>
          </a: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, эксперт со свидетельством на право проведения чемпионатных мероприятий</a:t>
          </a:r>
          <a:endParaRPr lang="ru-RU" sz="2000" kern="1200" dirty="0">
            <a:solidFill>
              <a:schemeClr val="bg1"/>
            </a:solidFill>
            <a:latin typeface="+mj-lt"/>
          </a:endParaRPr>
        </a:p>
      </dsp:txBody>
      <dsp:txXfrm>
        <a:off x="52498" y="78654"/>
        <a:ext cx="8607972" cy="970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8B77A-D5F6-40AA-BEE9-35C8F03000C1}">
      <dsp:nvSpPr>
        <dsp:cNvPr id="0" name=""/>
        <dsp:cNvSpPr/>
      </dsp:nvSpPr>
      <dsp:spPr>
        <a:xfrm>
          <a:off x="0" y="318316"/>
          <a:ext cx="8712968" cy="737108"/>
        </a:xfrm>
        <a:prstGeom prst="round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Площадка  проведения ДЭ должна соответствовать требованиям Инфраструктурного листа компетенции</a:t>
          </a:r>
        </a:p>
      </dsp:txBody>
      <dsp:txXfrm>
        <a:off x="35983" y="354299"/>
        <a:ext cx="8641002" cy="6651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C7BD3-C8C2-46D6-81E4-AFBC7DC3EFBA}">
      <dsp:nvSpPr>
        <dsp:cNvPr id="0" name=""/>
        <dsp:cNvSpPr/>
      </dsp:nvSpPr>
      <dsp:spPr>
        <a:xfrm>
          <a:off x="0" y="52"/>
          <a:ext cx="8712968" cy="936000"/>
        </a:xfrm>
        <a:prstGeom prst="roundRect">
          <a:avLst/>
        </a:pr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Выполнение предыдущих требований дает доступ к внесению данных о результатах  ДЭ в </a:t>
          </a:r>
          <a:r>
            <a:rPr lang="ru-RU" sz="2000" b="1" kern="1200" dirty="0" err="1" smtClean="0">
              <a:solidFill>
                <a:schemeClr val="bg1"/>
              </a:solidFill>
              <a:latin typeface="+mj-lt"/>
            </a:rPr>
            <a:t>CISи</a:t>
          </a: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 </a:t>
          </a:r>
          <a:r>
            <a:rPr lang="ru-RU" sz="2000" b="1" kern="1200" dirty="0" err="1" smtClean="0">
              <a:solidFill>
                <a:schemeClr val="bg1"/>
              </a:solidFill>
              <a:latin typeface="+mj-lt"/>
            </a:rPr>
            <a:t>eSim</a:t>
          </a: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 </a:t>
          </a:r>
          <a:endParaRPr lang="ru-RU" sz="1800" kern="1200" dirty="0">
            <a:solidFill>
              <a:schemeClr val="bg1"/>
            </a:solidFill>
            <a:latin typeface="+mj-lt"/>
          </a:endParaRPr>
        </a:p>
      </dsp:txBody>
      <dsp:txXfrm>
        <a:off x="45692" y="45744"/>
        <a:ext cx="8621584" cy="844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1FBFB-B33A-4499-8CAD-2E6CF725131F}">
      <dsp:nvSpPr>
        <dsp:cNvPr id="0" name=""/>
        <dsp:cNvSpPr/>
      </dsp:nvSpPr>
      <dsp:spPr>
        <a:xfrm>
          <a:off x="0" y="484451"/>
          <a:ext cx="2664295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172-84E6-44F3-A5C7-5EE6C98FA162}">
      <dsp:nvSpPr>
        <dsp:cNvPr id="0" name=""/>
        <dsp:cNvSpPr/>
      </dsp:nvSpPr>
      <dsp:spPr>
        <a:xfrm>
          <a:off x="49560" y="88496"/>
          <a:ext cx="2541075" cy="478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55% </a:t>
          </a:r>
          <a:r>
            <a:rPr lang="ru-RU" sz="1400" b="1" kern="1200" dirty="0" smtClean="0"/>
            <a:t> Э</a:t>
          </a:r>
          <a:r>
            <a:rPr lang="ru-RU" sz="1400" kern="1200" dirty="0" smtClean="0"/>
            <a:t>кономика, Экономическая безопасность</a:t>
          </a:r>
          <a:endParaRPr lang="ru-RU" sz="1400" kern="1200" dirty="0"/>
        </a:p>
      </dsp:txBody>
      <dsp:txXfrm>
        <a:off x="72934" y="111870"/>
        <a:ext cx="2494327" cy="432069"/>
      </dsp:txXfrm>
    </dsp:sp>
    <dsp:sp modelId="{09EA8D12-E244-473E-B8FF-CF34B25BE0C2}">
      <dsp:nvSpPr>
        <dsp:cNvPr id="0" name=""/>
        <dsp:cNvSpPr/>
      </dsp:nvSpPr>
      <dsp:spPr>
        <a:xfrm>
          <a:off x="0" y="1294020"/>
          <a:ext cx="2664295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41E67-414C-4BB9-A5D6-675CEED8D70E}">
      <dsp:nvSpPr>
        <dsp:cNvPr id="0" name=""/>
        <dsp:cNvSpPr/>
      </dsp:nvSpPr>
      <dsp:spPr>
        <a:xfrm>
          <a:off x="83259" y="650603"/>
          <a:ext cx="2536684" cy="62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45%</a:t>
          </a:r>
          <a:r>
            <a:rPr lang="ru-RU" sz="1400" kern="1200" dirty="0" smtClean="0"/>
            <a:t>  Социология, ГМУ, Реклама, Психология</a:t>
          </a:r>
          <a:endParaRPr lang="ru-RU" sz="1400" kern="1200" dirty="0"/>
        </a:p>
      </dsp:txBody>
      <dsp:txXfrm>
        <a:off x="113541" y="680885"/>
        <a:ext cx="2476120" cy="559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1FBFB-B33A-4499-8CAD-2E6CF725131F}">
      <dsp:nvSpPr>
        <dsp:cNvPr id="0" name=""/>
        <dsp:cNvSpPr/>
      </dsp:nvSpPr>
      <dsp:spPr>
        <a:xfrm>
          <a:off x="0" y="399811"/>
          <a:ext cx="259228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172-84E6-44F3-A5C7-5EE6C98FA162}">
      <dsp:nvSpPr>
        <dsp:cNvPr id="0" name=""/>
        <dsp:cNvSpPr/>
      </dsp:nvSpPr>
      <dsp:spPr>
        <a:xfrm>
          <a:off x="123285" y="2365"/>
          <a:ext cx="2468125" cy="574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63 %</a:t>
          </a:r>
          <a:r>
            <a:rPr lang="ru-RU" sz="1200" kern="1200" dirty="0" smtClean="0"/>
            <a:t>  </a:t>
          </a:r>
          <a:r>
            <a:rPr lang="ru-RU" sz="1400" kern="1200" dirty="0" smtClean="0"/>
            <a:t>ГМУ, Менеджмент, Экономика</a:t>
          </a:r>
          <a:endParaRPr lang="ru-RU" sz="1400" kern="1200" dirty="0"/>
        </a:p>
      </dsp:txBody>
      <dsp:txXfrm>
        <a:off x="151333" y="30413"/>
        <a:ext cx="2412029" cy="518470"/>
      </dsp:txXfrm>
    </dsp:sp>
    <dsp:sp modelId="{09EA8D12-E244-473E-B8FF-CF34B25BE0C2}">
      <dsp:nvSpPr>
        <dsp:cNvPr id="0" name=""/>
        <dsp:cNvSpPr/>
      </dsp:nvSpPr>
      <dsp:spPr>
        <a:xfrm>
          <a:off x="0" y="1242911"/>
          <a:ext cx="2592288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41E67-414C-4BB9-A5D6-675CEED8D70E}">
      <dsp:nvSpPr>
        <dsp:cNvPr id="0" name=""/>
        <dsp:cNvSpPr/>
      </dsp:nvSpPr>
      <dsp:spPr>
        <a:xfrm>
          <a:off x="69202" y="784277"/>
          <a:ext cx="2472066" cy="6506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27%</a:t>
          </a:r>
          <a:r>
            <a:rPr lang="ru-RU" sz="1400" kern="1200" dirty="0" smtClean="0"/>
            <a:t>     Социология, Психология</a:t>
          </a:r>
          <a:endParaRPr lang="ru-RU" sz="1400" kern="1200" dirty="0"/>
        </a:p>
      </dsp:txBody>
      <dsp:txXfrm>
        <a:off x="100964" y="816039"/>
        <a:ext cx="2408542" cy="5871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1FBFB-B33A-4499-8CAD-2E6CF725131F}">
      <dsp:nvSpPr>
        <dsp:cNvPr id="0" name=""/>
        <dsp:cNvSpPr/>
      </dsp:nvSpPr>
      <dsp:spPr>
        <a:xfrm>
          <a:off x="0" y="0"/>
          <a:ext cx="259228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172-84E6-44F3-A5C7-5EE6C98FA162}">
      <dsp:nvSpPr>
        <dsp:cNvPr id="0" name=""/>
        <dsp:cNvSpPr/>
      </dsp:nvSpPr>
      <dsp:spPr>
        <a:xfrm>
          <a:off x="124162" y="0"/>
          <a:ext cx="2468125" cy="437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57%  </a:t>
          </a:r>
          <a:r>
            <a:rPr lang="ru-RU" sz="1400" kern="1200" dirty="0" smtClean="0"/>
            <a:t>Дизайн</a:t>
          </a:r>
          <a:endParaRPr lang="ru-RU" sz="1400" kern="1200" dirty="0"/>
        </a:p>
      </dsp:txBody>
      <dsp:txXfrm>
        <a:off x="145507" y="21345"/>
        <a:ext cx="2425435" cy="394557"/>
      </dsp:txXfrm>
    </dsp:sp>
    <dsp:sp modelId="{09EA8D12-E244-473E-B8FF-CF34B25BE0C2}">
      <dsp:nvSpPr>
        <dsp:cNvPr id="0" name=""/>
        <dsp:cNvSpPr/>
      </dsp:nvSpPr>
      <dsp:spPr>
        <a:xfrm>
          <a:off x="0" y="1277425"/>
          <a:ext cx="2592288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41E67-414C-4BB9-A5D6-675CEED8D70E}">
      <dsp:nvSpPr>
        <dsp:cNvPr id="0" name=""/>
        <dsp:cNvSpPr/>
      </dsp:nvSpPr>
      <dsp:spPr>
        <a:xfrm>
          <a:off x="123412" y="608753"/>
          <a:ext cx="2468240" cy="741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8" tIns="0" rIns="6858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43%</a:t>
          </a:r>
          <a:r>
            <a:rPr lang="ru-RU" sz="2000" kern="1200" dirty="0" smtClean="0"/>
            <a:t>  </a:t>
          </a:r>
          <a:r>
            <a:rPr lang="ru-RU" sz="1400" kern="1200" dirty="0" smtClean="0"/>
            <a:t>Реклама, ГМУ, Прикладная информатика</a:t>
          </a:r>
          <a:endParaRPr lang="ru-RU" sz="1400" kern="1200" dirty="0"/>
        </a:p>
      </dsp:txBody>
      <dsp:txXfrm>
        <a:off x="159632" y="644973"/>
        <a:ext cx="2395800" cy="6695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1FBFB-B33A-4499-8CAD-2E6CF725131F}">
      <dsp:nvSpPr>
        <dsp:cNvPr id="0" name=""/>
        <dsp:cNvSpPr/>
      </dsp:nvSpPr>
      <dsp:spPr>
        <a:xfrm>
          <a:off x="0" y="181453"/>
          <a:ext cx="27363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1E172-84E6-44F3-A5C7-5EE6C98FA162}">
      <dsp:nvSpPr>
        <dsp:cNvPr id="0" name=""/>
        <dsp:cNvSpPr/>
      </dsp:nvSpPr>
      <dsp:spPr>
        <a:xfrm>
          <a:off x="71939" y="49680"/>
          <a:ext cx="2605364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8" tIns="0" rIns="7239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57%</a:t>
          </a:r>
          <a:r>
            <a:rPr lang="ru-RU" sz="1400" kern="1200" dirty="0" smtClean="0"/>
            <a:t> Экономика</a:t>
          </a:r>
          <a:endParaRPr lang="ru-RU" sz="1400" kern="1200" dirty="0"/>
        </a:p>
      </dsp:txBody>
      <dsp:txXfrm>
        <a:off x="89232" y="66973"/>
        <a:ext cx="2570778" cy="319654"/>
      </dsp:txXfrm>
    </dsp:sp>
    <dsp:sp modelId="{09EA8D12-E244-473E-B8FF-CF34B25BE0C2}">
      <dsp:nvSpPr>
        <dsp:cNvPr id="0" name=""/>
        <dsp:cNvSpPr/>
      </dsp:nvSpPr>
      <dsp:spPr>
        <a:xfrm>
          <a:off x="0" y="993743"/>
          <a:ext cx="2736304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41E67-414C-4BB9-A5D6-675CEED8D70E}">
      <dsp:nvSpPr>
        <dsp:cNvPr id="0" name=""/>
        <dsp:cNvSpPr/>
      </dsp:nvSpPr>
      <dsp:spPr>
        <a:xfrm>
          <a:off x="130268" y="548653"/>
          <a:ext cx="2605364" cy="617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8" tIns="0" rIns="7239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43%</a:t>
          </a:r>
          <a:r>
            <a:rPr lang="ru-RU" sz="2000" kern="1200" dirty="0" smtClean="0"/>
            <a:t> </a:t>
          </a:r>
          <a:r>
            <a:rPr lang="ru-RU" sz="1400" kern="1200" dirty="0" smtClean="0"/>
            <a:t>Реклама, Менеджмент</a:t>
          </a:r>
          <a:endParaRPr lang="ru-RU" sz="1400" kern="1200" dirty="0"/>
        </a:p>
      </dsp:txBody>
      <dsp:txXfrm>
        <a:off x="160430" y="578815"/>
        <a:ext cx="2545040" cy="5575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A8D12-E244-473E-B8FF-CF34B25BE0C2}">
      <dsp:nvSpPr>
        <dsp:cNvPr id="0" name=""/>
        <dsp:cNvSpPr/>
      </dsp:nvSpPr>
      <dsp:spPr>
        <a:xfrm>
          <a:off x="0" y="1170143"/>
          <a:ext cx="2304256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41E67-414C-4BB9-A5D6-675CEED8D70E}">
      <dsp:nvSpPr>
        <dsp:cNvPr id="0" name=""/>
        <dsp:cNvSpPr/>
      </dsp:nvSpPr>
      <dsp:spPr>
        <a:xfrm>
          <a:off x="104524" y="57618"/>
          <a:ext cx="2197801" cy="11287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7" tIns="0" rIns="609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100%</a:t>
          </a:r>
          <a:r>
            <a:rPr lang="ru-RU" sz="1200" kern="1200" dirty="0" smtClean="0"/>
            <a:t> </a:t>
          </a:r>
          <a:r>
            <a:rPr lang="ru-RU" sz="1400" kern="1200" dirty="0" smtClean="0"/>
            <a:t>Менеджмент, ГМУ, Управление качеством, Проектирование РКК</a:t>
          </a:r>
          <a:endParaRPr lang="ru-RU" sz="1400" kern="1200" dirty="0"/>
        </a:p>
      </dsp:txBody>
      <dsp:txXfrm>
        <a:off x="159623" y="112717"/>
        <a:ext cx="2087603" cy="1018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</cdr:x>
      <cdr:y>0.27213</cdr:y>
    </cdr:from>
    <cdr:to>
      <cdr:x>0.92754</cdr:x>
      <cdr:y>0.44286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88432" y="834584"/>
          <a:ext cx="1120820" cy="52360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/>
            <a:t>39 чел.</a:t>
          </a:r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0.69299</cdr:x>
      <cdr:y>0.28875</cdr:y>
    </cdr:from>
    <cdr:to>
      <cdr:x>0.92924</cdr:x>
      <cdr:y>0.49874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168352" y="792088"/>
          <a:ext cx="1080120" cy="576064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22 чел.</a:t>
          </a:r>
          <a:endParaRPr lang="ru-RU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0.0013</cdr:x>
      <cdr:y>0</cdr:y>
    </cdr:from>
    <cdr:to>
      <cdr:x>0.17215</cdr:x>
      <cdr:y>0.15556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099" y="0"/>
          <a:ext cx="936104" cy="504056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/>
            <a:t>2018</a:t>
          </a:r>
          <a:endParaRPr lang="ru-RU" b="1" dirty="0"/>
        </a:p>
      </cdr:txBody>
    </cdr:sp>
  </cdr:relSizeAnchor>
  <cdr:relSizeAnchor xmlns:cdr="http://schemas.openxmlformats.org/drawingml/2006/chartDrawing">
    <cdr:from>
      <cdr:x>0.25087</cdr:x>
      <cdr:y>0.24444</cdr:y>
    </cdr:from>
    <cdr:to>
      <cdr:x>0.43905</cdr:x>
      <cdr:y>0.40759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74474" y="792088"/>
          <a:ext cx="1031071" cy="52864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23 чел.</a:t>
          </a:r>
          <a:endParaRPr lang="ru-RU" sz="14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0.252</cdr:x>
      <cdr:y>0.28875</cdr:y>
    </cdr:from>
    <cdr:to>
      <cdr:x>0.47249</cdr:x>
      <cdr:y>0.44624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152128" y="792088"/>
          <a:ext cx="1008112" cy="43204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7 чел.</a:t>
          </a:r>
          <a:endParaRPr lang="ru-RU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0.26775</cdr:x>
      <cdr:y>0.2625</cdr:y>
    </cdr:from>
    <cdr:to>
      <cdr:x>0.53549</cdr:x>
      <cdr:y>0.45337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224136" y="720080"/>
          <a:ext cx="1224136" cy="52360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25 чел.</a:t>
          </a:r>
          <a:endParaRPr lang="ru-RU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0.59849</cdr:x>
      <cdr:y>0.315</cdr:y>
    </cdr:from>
    <cdr:to>
      <cdr:x>0.86624</cdr:x>
      <cdr:y>0.50587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736304" y="864096"/>
          <a:ext cx="1224136" cy="52360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 чел.</a:t>
          </a:r>
          <a:endParaRPr lang="ru-RU" sz="14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0.27886</cdr:x>
      <cdr:y>0.28101</cdr:y>
    </cdr:from>
    <cdr:to>
      <cdr:x>0.5466</cdr:x>
      <cdr:y>0.47189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274936" y="770880"/>
          <a:ext cx="1224136" cy="52360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23 чел.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0.17325</cdr:x>
      <cdr:y>0.1575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0" y="0"/>
          <a:ext cx="792088" cy="43204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/>
            <a:t>2020</a:t>
          </a:r>
          <a:endParaRPr lang="ru-RU" sz="18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0.2835</cdr:x>
      <cdr:y>0.315</cdr:y>
    </cdr:from>
    <cdr:to>
      <cdr:x>0.55124</cdr:x>
      <cdr:y>0.50587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296144" y="864096"/>
          <a:ext cx="1224136" cy="52360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/>
            <a:t>5 чел.</a:t>
          </a:r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F28A-591B-4FD8-953D-C737E4FF64F4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070E-386A-4498-BB86-CAF783D819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2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070E-386A-4498-BB86-CAF783D819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21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070E-386A-4498-BB86-CAF783D819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3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070E-386A-4498-BB86-CAF783D819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8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070E-386A-4498-BB86-CAF783D819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8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9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73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8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87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8460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8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4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2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2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1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60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2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3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3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sat.worldskills.ru/regulation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hart" Target="../charts/chart4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10.xml"/><Relationship Id="rId3" Type="http://schemas.openxmlformats.org/officeDocument/2006/relationships/image" Target="../media/image4.png"/><Relationship Id="rId12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chart" Target="../charts/chart8.xml"/><Relationship Id="rId5" Type="http://schemas.openxmlformats.org/officeDocument/2006/relationships/image" Target="../media/image50.png"/><Relationship Id="rId10" Type="http://schemas.openxmlformats.org/officeDocument/2006/relationships/chart" Target="../charts/chart7.xml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90.svg"/><Relationship Id="rId10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2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10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8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52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9.jpeg"/><Relationship Id="rId10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5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21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23.png"/><Relationship Id="rId2" Type="http://schemas.openxmlformats.org/officeDocument/2006/relationships/diagramData" Target="../diagrams/data1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Colors" Target="../diagrams/colors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png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8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74.svg"/><Relationship Id="rId10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6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94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800" dirty="0">
                <a:solidFill>
                  <a:schemeClr val="bg1"/>
                </a:solidFill>
              </a:rPr>
              <a:t>Система непрерывного образования </a:t>
            </a:r>
            <a:r>
              <a:rPr lang="ru-RU" sz="2800" dirty="0" smtClean="0">
                <a:solidFill>
                  <a:schemeClr val="bg1"/>
                </a:solidFill>
              </a:rPr>
              <a:t>СПО-ВПО: </a:t>
            </a:r>
            <a:endParaRPr lang="ru-RU" sz="28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sz="2800" dirty="0" smtClean="0">
                <a:solidFill>
                  <a:schemeClr val="bg1"/>
                </a:solidFill>
              </a:rPr>
              <a:t>единая </a:t>
            </a:r>
            <a:r>
              <a:rPr lang="ru-RU" sz="2800" dirty="0">
                <a:solidFill>
                  <a:schemeClr val="bg1"/>
                </a:solidFill>
              </a:rPr>
              <a:t>траектория </a:t>
            </a:r>
            <a:r>
              <a:rPr lang="ru-RU" sz="2800" dirty="0" smtClean="0">
                <a:solidFill>
                  <a:schemeClr val="bg1"/>
                </a:solidFill>
              </a:rPr>
              <a:t>развития.</a:t>
            </a:r>
            <a:endParaRPr lang="ru-RU" sz="28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Демонстрационный экзамен –</a:t>
            </a:r>
          </a:p>
          <a:p>
            <a:pPr algn="ctr">
              <a:lnSpc>
                <a:spcPct val="120000"/>
              </a:lnSpc>
            </a:pP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модель независимой оценки качества подготовки выпускников</a:t>
            </a: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59DB62B5-8252-470A-B4B7-C4284603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335605"/>
            <a:ext cx="80021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700" dirty="0">
                <a:solidFill>
                  <a:schemeClr val="bg1"/>
                </a:solidFill>
                <a:latin typeface="+mn-lt"/>
              </a:rPr>
              <a:t>Технологический университет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r>
              <a:rPr lang="ru-RU" sz="2700" dirty="0">
                <a:solidFill>
                  <a:schemeClr val="bg1"/>
                </a:solidFill>
                <a:latin typeface="+mn-lt"/>
              </a:rPr>
              <a:t>имени дважды Героя Советского Союза, 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r>
              <a:rPr lang="ru-RU" sz="2700" dirty="0">
                <a:solidFill>
                  <a:schemeClr val="bg1"/>
                </a:solidFill>
                <a:latin typeface="+mn-lt"/>
              </a:rPr>
              <a:t>летчика-космонавта А.А. Леонова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18" name="Заголовок 15">
            <a:extLst>
              <a:ext uri="{FF2B5EF4-FFF2-40B4-BE49-F238E27FC236}">
                <a16:creationId xmlns:a16="http://schemas.microsoft.com/office/drawing/2014/main" xmlns="" id="{9B6FA187-DF2A-41C2-A5D0-AE84EFFFFF99}"/>
              </a:ext>
            </a:extLst>
          </p:cNvPr>
          <p:cNvSpPr txBox="1">
            <a:spLocks/>
          </p:cNvSpPr>
          <p:nvPr/>
        </p:nvSpPr>
        <p:spPr>
          <a:xfrm flipV="1">
            <a:off x="3631386" y="3999166"/>
            <a:ext cx="7505173" cy="1878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6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28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1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Заголовок 15">
            <a:extLst>
              <a:ext uri="{FF2B5EF4-FFF2-40B4-BE49-F238E27FC236}">
                <a16:creationId xmlns:a16="http://schemas.microsoft.com/office/drawing/2014/main" xmlns="" id="{EBAD5D2E-979B-4F71-9FB6-A532DE15A604}"/>
              </a:ext>
            </a:extLst>
          </p:cNvPr>
          <p:cNvSpPr txBox="1">
            <a:spLocks/>
          </p:cNvSpPr>
          <p:nvPr/>
        </p:nvSpPr>
        <p:spPr>
          <a:xfrm>
            <a:off x="10184768" y="5484432"/>
            <a:ext cx="1872208" cy="1644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4 мая 2022 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42E231B-F568-4B8B-B171-FEFC0D606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9950"/>
            <a:ext cx="1623899" cy="127708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09FD567-5DC3-4C7B-903D-B892BA5E8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47275"/>
            <a:ext cx="1767111" cy="1462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1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3.googleusercontent.com/gBCP1J2_juSjtC-hCOfK8tBH4OCHmA3iXgkFBdd67q4jqWgJi1qaqO6qg3LAXPOL_QmQoh8NdokNQHK94SR4ez8lP7c7HgVQn21mnXGKEeW_2oJDOWy98jkrYHZ8S2ROrS6UkY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432076"/>
            <a:ext cx="9872515" cy="48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605" b="29473"/>
          <a:stretch/>
        </p:blipFill>
        <p:spPr>
          <a:xfrm>
            <a:off x="-304800" y="-61557"/>
            <a:ext cx="12496800" cy="4642685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7" y="88527"/>
            <a:ext cx="804535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Схема проведения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процедуры аккредитации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94504EA-8EF6-4284-953A-C280B7F55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07" y="241894"/>
            <a:ext cx="1063527" cy="960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6180A38-62EF-4075-B9F8-A076DE24C5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88" y="241894"/>
            <a:ext cx="1369779" cy="11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0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tatic.tildacdn.com/tild3930-3530-4536-b838-313964636332/2021-02-16_13-54-4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5877272"/>
            <a:ext cx="5940425" cy="77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376" y="836712"/>
            <a:ext cx="10945216" cy="56886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464152" y="2420888"/>
            <a:ext cx="4727848" cy="37482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54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7" y="1142788"/>
            <a:ext cx="1896318" cy="206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582" y="1216195"/>
            <a:ext cx="2078071" cy="206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51" y="1273614"/>
            <a:ext cx="1988062" cy="23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33" y="1243611"/>
            <a:ext cx="2168466" cy="26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69" y="1534548"/>
            <a:ext cx="2431943" cy="29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0" y="1736561"/>
            <a:ext cx="2952328" cy="319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8881" y="413470"/>
            <a:ext cx="10010328" cy="90838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Аттестаты </a:t>
            </a:r>
            <a:r>
              <a:rPr lang="ru-RU" sz="3200" b="1" dirty="0" smtClean="0">
                <a:solidFill>
                  <a:srgbClr val="002060"/>
                </a:solidFill>
              </a:rPr>
              <a:t>ЦПДЭ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EECD697-63D9-4450-BA4C-4355996168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61" y="182668"/>
            <a:ext cx="806658" cy="728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D89092-8169-4583-A9CA-EAE0D406AF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141023"/>
            <a:ext cx="1038942" cy="85981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783632" y="2564904"/>
            <a:ext cx="9408368" cy="4392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                           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b="1" u="sng" dirty="0" smtClean="0"/>
              <a:t>Колледж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Корпоративная </a:t>
            </a:r>
            <a:r>
              <a:rPr lang="ru-RU" dirty="0"/>
              <a:t>защита от внутренних угроз информационной безопасности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Бухгалтерский учет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Разработка мобильных приложений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Программные решения для </a:t>
            </a:r>
            <a:r>
              <a:rPr lang="ru-RU" dirty="0" smtClean="0"/>
              <a:t>бизнеса</a:t>
            </a:r>
          </a:p>
          <a:p>
            <a:r>
              <a:rPr lang="ru-RU" dirty="0">
                <a:solidFill>
                  <a:srgbClr val="FFFF00"/>
                </a:solidFill>
              </a:rPr>
              <a:t>В процессе аккредитации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Разработка виртуальной и дополненной реальности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Инженер-технолог машиностроения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Мобильная робототехника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Веб-технологии                                                         </a:t>
            </a:r>
          </a:p>
          <a:p>
            <a:r>
              <a:rPr lang="ru-RU" b="1" u="sng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Техникум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Графический дизайн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Банковское дело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Эксплуатация и обслуживание многоквартирного дома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3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363" y="257049"/>
            <a:ext cx="5607051" cy="3502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1944" y="2718510"/>
            <a:ext cx="6244456" cy="37348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816080" y="620688"/>
            <a:ext cx="453650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YOUTUBE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66994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1" y="938212"/>
            <a:ext cx="6120679" cy="4981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36160" y="206084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https://esat.worldskills.ru/regulations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549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2684" y="0"/>
            <a:ext cx="3749309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27268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204301"/>
              </p:ext>
            </p:extLst>
          </p:nvPr>
        </p:nvGraphicFramePr>
        <p:xfrm>
          <a:off x="263352" y="2770474"/>
          <a:ext cx="6589042" cy="375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22164689"/>
              </p:ext>
            </p:extLst>
          </p:nvPr>
        </p:nvGraphicFramePr>
        <p:xfrm>
          <a:off x="8282517" y="3717032"/>
          <a:ext cx="3739476" cy="314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05175005"/>
              </p:ext>
            </p:extLst>
          </p:nvPr>
        </p:nvGraphicFramePr>
        <p:xfrm>
          <a:off x="8282516" y="404664"/>
          <a:ext cx="3718140" cy="314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8F707F-B47C-40E3-9B41-97580F0F9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93" y="182277"/>
            <a:ext cx="1369779" cy="1133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55B2B3-2A0D-432E-8534-4A7DA4ED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82277"/>
            <a:ext cx="1063527" cy="960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469685-DA6F-435C-9A91-62AF57FB3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832" y="1213343"/>
            <a:ext cx="6862226" cy="74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5493EB-753E-43BF-AACA-554601E98E9D}"/>
              </a:ext>
            </a:extLst>
          </p:cNvPr>
          <p:cNvSpPr txBox="1"/>
          <p:nvPr/>
        </p:nvSpPr>
        <p:spPr>
          <a:xfrm>
            <a:off x="613624" y="1290685"/>
            <a:ext cx="7659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Результаты ДЭ 2021 </a:t>
            </a:r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(ГИА)   ТТД</a:t>
            </a:r>
            <a:endParaRPr lang="ru-RU" sz="28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E23F398-F5DC-4E80-AB0C-18853D6B9BD4}"/>
              </a:ext>
            </a:extLst>
          </p:cNvPr>
          <p:cNvSpPr/>
          <p:nvPr/>
        </p:nvSpPr>
        <p:spPr>
          <a:xfrm>
            <a:off x="8544272" y="236931"/>
            <a:ext cx="3456384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ГРАФИЧЕСКИЙ ДИЗАЙН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B27A75EF-A4DA-4127-8722-716480B953CC}"/>
              </a:ext>
            </a:extLst>
          </p:cNvPr>
          <p:cNvSpPr/>
          <p:nvPr/>
        </p:nvSpPr>
        <p:spPr>
          <a:xfrm>
            <a:off x="8565609" y="3549710"/>
            <a:ext cx="3456384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БАНКОВСКОЕ ДЕЛО</a:t>
            </a:r>
          </a:p>
        </p:txBody>
      </p:sp>
    </p:spTree>
    <p:extLst>
      <p:ext uri="{BB962C8B-B14F-4D97-AF65-F5344CB8AC3E}">
        <p14:creationId xmlns:p14="http://schemas.microsoft.com/office/powerpoint/2010/main" val="35909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2684" y="0"/>
            <a:ext cx="3749309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827268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487761"/>
              </p:ext>
            </p:extLst>
          </p:nvPr>
        </p:nvGraphicFramePr>
        <p:xfrm>
          <a:off x="263352" y="2770474"/>
          <a:ext cx="6589042" cy="375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99727336"/>
              </p:ext>
            </p:extLst>
          </p:nvPr>
        </p:nvGraphicFramePr>
        <p:xfrm>
          <a:off x="8282517" y="3549710"/>
          <a:ext cx="3739476" cy="3308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27537945"/>
              </p:ext>
            </p:extLst>
          </p:nvPr>
        </p:nvGraphicFramePr>
        <p:xfrm>
          <a:off x="8282516" y="404664"/>
          <a:ext cx="3718140" cy="314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8F707F-B47C-40E3-9B41-97580F0F9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93" y="182277"/>
            <a:ext cx="1369779" cy="1133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55B2B3-2A0D-432E-8534-4A7DA4ED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82277"/>
            <a:ext cx="1063527" cy="960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469685-DA6F-435C-9A91-62AF57FB3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832" y="1213343"/>
            <a:ext cx="6862226" cy="74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5493EB-753E-43BF-AACA-554601E98E9D}"/>
              </a:ext>
            </a:extLst>
          </p:cNvPr>
          <p:cNvSpPr txBox="1"/>
          <p:nvPr/>
        </p:nvSpPr>
        <p:spPr>
          <a:xfrm>
            <a:off x="613624" y="1290685"/>
            <a:ext cx="7659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Результаты ДЭ 2021 </a:t>
            </a:r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(ГИА)  ККМТ</a:t>
            </a:r>
            <a:endParaRPr lang="ru-RU" sz="28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E23F398-F5DC-4E80-AB0C-18853D6B9BD4}"/>
              </a:ext>
            </a:extLst>
          </p:cNvPr>
          <p:cNvSpPr/>
          <p:nvPr/>
        </p:nvSpPr>
        <p:spPr>
          <a:xfrm>
            <a:off x="8544272" y="236931"/>
            <a:ext cx="3456384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Бухгалтерский учет</a:t>
            </a:r>
            <a:endParaRPr lang="ru-RU" b="1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B27A75EF-A4DA-4127-8722-716480B953CC}"/>
              </a:ext>
            </a:extLst>
          </p:cNvPr>
          <p:cNvSpPr/>
          <p:nvPr/>
        </p:nvSpPr>
        <p:spPr>
          <a:xfrm>
            <a:off x="8565609" y="3549710"/>
            <a:ext cx="3456384" cy="646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Корпоративная защита от внутренних угроз информационной безопасности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50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2684" y="0"/>
            <a:ext cx="3749309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9834" y="0"/>
            <a:ext cx="1200065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8F707F-B47C-40E3-9B41-97580F0F9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93" y="182277"/>
            <a:ext cx="1369779" cy="1133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55B2B3-2A0D-432E-8534-4A7DA4EDF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82277"/>
            <a:ext cx="1063527" cy="960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469685-DA6F-435C-9A91-62AF57FB3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832" y="1213343"/>
            <a:ext cx="6862226" cy="74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5493EB-753E-43BF-AACA-554601E98E9D}"/>
              </a:ext>
            </a:extLst>
          </p:cNvPr>
          <p:cNvSpPr txBox="1"/>
          <p:nvPr/>
        </p:nvSpPr>
        <p:spPr>
          <a:xfrm>
            <a:off x="-38399" y="1043370"/>
            <a:ext cx="7304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Результаты ДЭ </a:t>
            </a:r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промежуточная аттестация</a:t>
            </a:r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)2021    ККМТ</a:t>
            </a:r>
            <a:endParaRPr lang="ru-RU" sz="28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827526788"/>
              </p:ext>
            </p:extLst>
          </p:nvPr>
        </p:nvGraphicFramePr>
        <p:xfrm>
          <a:off x="84140" y="2244792"/>
          <a:ext cx="3444527" cy="261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832160"/>
              </p:ext>
            </p:extLst>
          </p:nvPr>
        </p:nvGraphicFramePr>
        <p:xfrm>
          <a:off x="4051325" y="2244792"/>
          <a:ext cx="3417700" cy="2613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261679"/>
              </p:ext>
            </p:extLst>
          </p:nvPr>
        </p:nvGraphicFramePr>
        <p:xfrm>
          <a:off x="8179630" y="182277"/>
          <a:ext cx="3681481" cy="314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838986"/>
              </p:ext>
            </p:extLst>
          </p:nvPr>
        </p:nvGraphicFramePr>
        <p:xfrm>
          <a:off x="8179448" y="3539629"/>
          <a:ext cx="3681481" cy="314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443386"/>
              </p:ext>
            </p:extLst>
          </p:nvPr>
        </p:nvGraphicFramePr>
        <p:xfrm>
          <a:off x="84140" y="4717571"/>
          <a:ext cx="7389298" cy="18931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5811"/>
                <a:gridCol w="1159317"/>
                <a:gridCol w="927454"/>
                <a:gridCol w="995648"/>
                <a:gridCol w="1009288"/>
                <a:gridCol w="97178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Компетенция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 участников (факт)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 участников, сдавших на «Отлично»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 участников, сдавших на «Хорошо»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 участников, сдавших на «Удовлетворительно»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Количество участников, сдавших на «Неудовлетворительно»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Разработка виртуальной и дополненной реальности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Программные решения для бизнеса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Разработка мобильных приложений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Веб-дизайн и разработка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</a:rPr>
                        <a:t>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9" marR="8179" marT="817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67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8"/>
            <a:ext cx="12088472" cy="6857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2788B2A-F723-4C3A-AA81-B64215867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0" y="3664037"/>
            <a:ext cx="3294258" cy="26068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356247-ACC8-450E-A23F-DB6AC2E50678}"/>
              </a:ext>
            </a:extLst>
          </p:cNvPr>
          <p:cNvSpPr txBox="1"/>
          <p:nvPr/>
        </p:nvSpPr>
        <p:spPr>
          <a:xfrm>
            <a:off x="210057" y="4211146"/>
            <a:ext cx="30751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ТТД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выпускников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 (56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количества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96346FA3-DB3E-4BF0-B31E-85B9F1B67F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b="8759"/>
          <a:stretch/>
        </p:blipFill>
        <p:spPr>
          <a:xfrm>
            <a:off x="88718" y="2644648"/>
            <a:ext cx="3116821" cy="195875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908720"/>
            <a:ext cx="3118026" cy="1653657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61224AD-601D-4FF6-9201-FD526C5839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2" r="3208"/>
          <a:stretch/>
        </p:blipFill>
        <p:spPr>
          <a:xfrm>
            <a:off x="72178" y="4622046"/>
            <a:ext cx="3164464" cy="21328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668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2022                   </a:t>
            </a:r>
            <a:r>
              <a:rPr lang="ru-RU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ДЭ (ГИА) </a:t>
            </a:r>
            <a:r>
              <a:rPr lang="ru-RU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в Техникуме технологий и дизайна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02FE26D-28B7-4803-8E76-370D51D1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15" y="252994"/>
            <a:ext cx="1063527" cy="9603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A2667F7-61D1-4034-949E-7ED8192B43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04" y="220276"/>
            <a:ext cx="1369779" cy="113361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705171"/>
              </p:ext>
            </p:extLst>
          </p:nvPr>
        </p:nvGraphicFramePr>
        <p:xfrm>
          <a:off x="3308820" y="1254122"/>
          <a:ext cx="8779651" cy="5459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1853"/>
                <a:gridCol w="3424487"/>
                <a:gridCol w="1113311"/>
              </a:tblGrid>
              <a:tr h="296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effectLst/>
                        </a:rPr>
                        <a:t>ККМТ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88" marR="7688" marT="7688" marB="0" anchor="ctr"/>
                </a:tc>
              </a:tr>
              <a:tr h="10715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Обеспечение информационной безопасности телекоммуникационных систем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Корпоративная защита от внутренних угроз информационной безопасности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40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5357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 Экономика и бухгалтерский учет (по отраслям)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Бухгалтерский учет 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42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5357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 err="1">
                          <a:effectLst/>
                        </a:rPr>
                        <a:t>Мехатроника</a:t>
                      </a:r>
                      <a:r>
                        <a:rPr lang="ru-RU" sz="1600" u="none" strike="noStrike" dirty="0">
                          <a:effectLst/>
                        </a:rPr>
                        <a:t> и мобильная робототехника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Мобильная робототехника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24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8036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Технология металлообрабатывающего производства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Инженер-технолог в машиностроении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40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67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146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965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ТТД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67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Графический дизайнер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Графический дизайн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678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Банковское дело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smtClean="0">
                          <a:effectLst/>
                        </a:rPr>
                        <a:t>Банковское </a:t>
                      </a:r>
                      <a:r>
                        <a:rPr lang="ru-RU" sz="1600" u="none" strike="noStrike" dirty="0">
                          <a:effectLst/>
                        </a:rPr>
                        <a:t>дело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35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5357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Сервис домашнего и коммуналбногохозяйства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smtClean="0">
                          <a:effectLst/>
                        </a:rPr>
                        <a:t>Эксплуатация </a:t>
                      </a:r>
                      <a:r>
                        <a:rPr lang="ru-RU" sz="1600" u="none" strike="noStrike" dirty="0">
                          <a:effectLst/>
                        </a:rPr>
                        <a:t>и обслуживание многоквартирного дома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43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67892">
                <a:tc>
                  <a:txBody>
                    <a:bodyPr/>
                    <a:lstStyle/>
                    <a:p>
                      <a:pPr algn="l" rtl="0" fontAlgn="ctr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101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  <a:tr h="267892">
                <a:tc>
                  <a:txBody>
                    <a:bodyPr/>
                    <a:lstStyle/>
                    <a:p>
                      <a:pPr algn="l" rtl="0" fontAlgn="ctr"/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300" b="1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effectLst/>
                        </a:rPr>
                        <a:t>247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688" marR="7688" marT="768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6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8832303" y="0"/>
            <a:ext cx="337468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8832304" cy="6858000"/>
          </a:xfrm>
          <a:prstGeom prst="rect">
            <a:avLst/>
          </a:prstGeom>
          <a:gradFill flip="none" rotWithShape="1">
            <a:gsLst>
              <a:gs pos="0">
                <a:srgbClr val="534FA1">
                  <a:shade val="30000"/>
                  <a:satMod val="115000"/>
                </a:srgbClr>
              </a:gs>
              <a:gs pos="50000">
                <a:srgbClr val="534FA1">
                  <a:shade val="67500"/>
                  <a:satMod val="115000"/>
                </a:srgbClr>
              </a:gs>
              <a:gs pos="100000">
                <a:srgbClr val="534FA1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B41384C-C343-49D1-A160-C79EB2F20748}"/>
              </a:ext>
            </a:extLst>
          </p:cNvPr>
          <p:cNvSpPr/>
          <p:nvPr/>
        </p:nvSpPr>
        <p:spPr>
          <a:xfrm>
            <a:off x="911424" y="1556792"/>
            <a:ext cx="66048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6E36AAD-8750-4597-8412-B454480259AF}"/>
              </a:ext>
            </a:extLst>
          </p:cNvPr>
          <p:cNvSpPr/>
          <p:nvPr/>
        </p:nvSpPr>
        <p:spPr>
          <a:xfrm>
            <a:off x="3447878" y="1083508"/>
            <a:ext cx="4885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4D01A98-EB9C-46A2-8C41-3CC5AC9ABAA5}"/>
              </a:ext>
            </a:extLst>
          </p:cNvPr>
          <p:cNvSpPr/>
          <p:nvPr/>
        </p:nvSpPr>
        <p:spPr>
          <a:xfrm>
            <a:off x="9218286" y="1102080"/>
            <a:ext cx="2638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</a:endParaRPr>
          </a:p>
          <a:p>
            <a:r>
              <a:rPr lang="ru-RU" sz="1600" b="1" dirty="0"/>
              <a:t>Задачи демонстрационного экзамена </a:t>
            </a:r>
            <a:endParaRPr lang="ru-RU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691CAC6-CB0B-46FC-BFDB-D31C3B0DCCB4}"/>
              </a:ext>
            </a:extLst>
          </p:cNvPr>
          <p:cNvSpPr/>
          <p:nvPr/>
        </p:nvSpPr>
        <p:spPr>
          <a:xfrm>
            <a:off x="9234883" y="2319082"/>
            <a:ext cx="303623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Моделирование реальных производственных условий для демонстрации выпускниками профессиональных умений и навыков</a:t>
            </a:r>
          </a:p>
          <a:p>
            <a:endParaRPr lang="ru-RU" sz="300" i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89336DC-4E5E-4889-A65C-74BE23904FA2}"/>
              </a:ext>
            </a:extLst>
          </p:cNvPr>
          <p:cNvSpPr/>
          <p:nvPr/>
        </p:nvSpPr>
        <p:spPr>
          <a:xfrm>
            <a:off x="9218286" y="3574209"/>
            <a:ext cx="305283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400" b="1" i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Независимая  экспертная оценка </a:t>
            </a:r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выполнения задания демонстрационного экзамена, в том числе экспертами из числа представителей компаний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3E8B43A-81D9-411E-8ACC-277EA90184BD}"/>
              </a:ext>
            </a:extLst>
          </p:cNvPr>
          <p:cNvSpPr/>
          <p:nvPr/>
        </p:nvSpPr>
        <p:spPr>
          <a:xfrm>
            <a:off x="9218286" y="5190035"/>
            <a:ext cx="298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Определение уровня знаний, умений и навыков выпускников в соответствии с международными требованиями</a:t>
            </a:r>
          </a:p>
          <a:p>
            <a:r>
              <a:rPr lang="ru-RU" sz="1400" b="1" dirty="0" smtClean="0">
                <a:latin typeface="Arial" panose="020B0604020202020204" pitchFamily="34" charset="0"/>
              </a:rPr>
              <a:t> </a:t>
            </a:r>
            <a:endParaRPr lang="ru-RU" sz="1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92044A4-0E4D-4C1F-8C97-D48E453E5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88706" y="-8809"/>
            <a:ext cx="2664296" cy="7864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D0FFF85-9993-4279-9FD1-AE549C376D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77" y="-8809"/>
            <a:ext cx="1231087" cy="101883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2F00438-419B-449E-90E6-B62E86030E0E}"/>
              </a:ext>
            </a:extLst>
          </p:cNvPr>
          <p:cNvSpPr/>
          <p:nvPr/>
        </p:nvSpPr>
        <p:spPr>
          <a:xfrm>
            <a:off x="259058" y="202007"/>
            <a:ext cx="784685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ru-RU" sz="1400" dirty="0"/>
          </a:p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Федеральный закон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о закреплении демонстрационного экзамена в качестве формы ГИА по программам СПО в статье 59 273-ФЗ «Об образовании в РФ» 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58036" y="1404935"/>
            <a:ext cx="4078087" cy="1738694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 Начиная с 2017 </a:t>
            </a:r>
            <a:r>
              <a:rPr lang="ru-RU" dirty="0" smtClean="0"/>
              <a:t>года в </a:t>
            </a:r>
            <a:r>
              <a:rPr lang="ru-RU" dirty="0"/>
              <a:t>системе                             СПО по поручению Президента Российской Федерации внедрен демонстрационный экзамен, который сдали около </a:t>
            </a:r>
            <a:r>
              <a:rPr lang="ru-RU" b="1" dirty="0"/>
              <a:t>300 000 </a:t>
            </a:r>
            <a:r>
              <a:rPr lang="ru-RU" dirty="0"/>
              <a:t>человек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519174" y="3143630"/>
            <a:ext cx="432048" cy="73276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8037" y="3830158"/>
            <a:ext cx="4064056" cy="1458578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Предусматривает </a:t>
            </a:r>
            <a:r>
              <a:rPr lang="ru-RU" dirty="0"/>
              <a:t>моделирование реальных производственных </a:t>
            </a:r>
            <a:r>
              <a:rPr lang="ru-RU" dirty="0" smtClean="0"/>
              <a:t>условий </a:t>
            </a:r>
            <a:r>
              <a:rPr lang="ru-RU" dirty="0"/>
              <a:t>для решения выпускниками практических задач профессиональной деятельности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445224"/>
            <a:ext cx="8832303" cy="1412776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Задания демонстрационного экзамена </a:t>
            </a:r>
            <a:r>
              <a:rPr lang="ru-RU" b="1" dirty="0" smtClean="0"/>
              <a:t>создаются </a:t>
            </a:r>
            <a:r>
              <a:rPr lang="ru-RU" dirty="0"/>
              <a:t>с учетом профессиональных стандартов (при наличии) на основе оценочных материалов, разработанных Агентством развития профессий и навыков. На сегодняшний день 100 ФГОС предусматривают демонстрационный экзамен в качестве </a:t>
            </a:r>
            <a:r>
              <a:rPr lang="ru-RU" dirty="0" smtClean="0"/>
              <a:t>формы Государственной </a:t>
            </a:r>
            <a:r>
              <a:rPr lang="ru-RU" dirty="0"/>
              <a:t>итоговой аттестации</a:t>
            </a:r>
            <a:r>
              <a:rPr lang="ru-RU" sz="1600" dirty="0"/>
              <a:t>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28" y="1554315"/>
            <a:ext cx="4318185" cy="25947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1607" y="4299305"/>
            <a:ext cx="3876429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</a:rPr>
              <a:t>Технологический университет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chemeClr val="bg1"/>
                </a:solidFill>
              </a:rPr>
              <a:t>Графический дизайн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chemeClr val="bg1"/>
                </a:solidFill>
              </a:rPr>
              <a:t>Промышленный дизайн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chemeClr val="bg1"/>
                </a:solidFill>
              </a:rPr>
              <a:t>Технология моды</a:t>
            </a:r>
          </a:p>
        </p:txBody>
      </p:sp>
    </p:spTree>
    <p:extLst>
      <p:ext uri="{BB962C8B-B14F-4D97-AF65-F5344CB8AC3E}">
        <p14:creationId xmlns:p14="http://schemas.microsoft.com/office/powerpoint/2010/main" val="3448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34FA1">
                  <a:shade val="30000"/>
                  <a:satMod val="115000"/>
                </a:srgbClr>
              </a:gs>
              <a:gs pos="50000">
                <a:srgbClr val="534FA1">
                  <a:shade val="67500"/>
                  <a:satMod val="115000"/>
                </a:srgbClr>
              </a:gs>
              <a:gs pos="100000">
                <a:srgbClr val="534FA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047853"/>
              </p:ext>
            </p:extLst>
          </p:nvPr>
        </p:nvGraphicFramePr>
        <p:xfrm>
          <a:off x="95100" y="3264496"/>
          <a:ext cx="5208812" cy="319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814585"/>
              </p:ext>
            </p:extLst>
          </p:nvPr>
        </p:nvGraphicFramePr>
        <p:xfrm>
          <a:off x="5663952" y="3264496"/>
          <a:ext cx="5400600" cy="317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986648"/>
              </p:ext>
            </p:extLst>
          </p:nvPr>
        </p:nvGraphicFramePr>
        <p:xfrm>
          <a:off x="119336" y="260648"/>
          <a:ext cx="51845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777870"/>
              </p:ext>
            </p:extLst>
          </p:nvPr>
        </p:nvGraphicFramePr>
        <p:xfrm>
          <a:off x="5807968" y="260648"/>
          <a:ext cx="511256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6657" y="1152128"/>
            <a:ext cx="6480720" cy="544522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Высокий </a:t>
            </a:r>
            <a:r>
              <a:rPr lang="ru-RU" sz="8000" dirty="0">
                <a:latin typeface="+mj-lt"/>
                <a:cs typeface="Calibri Light" panose="020F0302020204030204" pitchFamily="34" charset="0"/>
              </a:rPr>
              <a:t>темп перехода на процедуру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ДЭ </a:t>
            </a:r>
          </a:p>
          <a:p>
            <a:pPr marL="0" indent="0">
              <a:buNone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(зависимость от заданий ФНЧ проходящего года)</a:t>
            </a:r>
          </a:p>
          <a:p>
            <a:pPr marL="0" indent="0">
              <a:buNone/>
            </a:pP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Небольшой </a:t>
            </a:r>
            <a:r>
              <a:rPr lang="ru-RU" sz="8000" dirty="0">
                <a:latin typeface="+mj-lt"/>
                <a:cs typeface="Calibri Light" panose="020F0302020204030204" pitchFamily="34" charset="0"/>
              </a:rPr>
              <a:t>промежуток времени на адаптацию </a:t>
            </a: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конкурсных </a:t>
            </a:r>
            <a:r>
              <a:rPr lang="ru-RU" sz="8000" dirty="0">
                <a:latin typeface="+mj-lt"/>
                <a:cs typeface="Calibri Light" panose="020F0302020204030204" pitchFamily="34" charset="0"/>
              </a:rPr>
              <a:t>материалов к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проведению ГИА</a:t>
            </a:r>
          </a:p>
          <a:p>
            <a:pPr marL="0" indent="0">
              <a:buNone/>
            </a:pP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>
                <a:latin typeface="+mj-lt"/>
                <a:cs typeface="Calibri Light" panose="020F0302020204030204" pitchFamily="34" charset="0"/>
              </a:rPr>
              <a:t>МТБ – зависимость от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ИЛ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Агентства </a:t>
            </a:r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обновления материально-технической базы (технические направления подготовки, мастерские, лаборатории)</a:t>
            </a:r>
            <a:endParaRPr lang="ru-RU" sz="7200" dirty="0" smtClean="0">
              <a:latin typeface="+mj-lt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Отсутствие  </a:t>
            </a:r>
            <a:r>
              <a:rPr lang="ru-RU" sz="8000" dirty="0">
                <a:latin typeface="+mj-lt"/>
                <a:cs typeface="Calibri Light" panose="020F0302020204030204" pitchFamily="34" charset="0"/>
              </a:rPr>
              <a:t>времени в ФГОС на подготовку к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ДЭ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>
                <a:latin typeface="+mj-lt"/>
                <a:cs typeface="Calibri Light" panose="020F0302020204030204" pitchFamily="34" charset="0"/>
              </a:rPr>
              <a:t>Недостаточный уровень готовности педагогических </a:t>
            </a: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кадров к  реализации </a:t>
            </a:r>
            <a:r>
              <a:rPr lang="ru-RU" sz="8000" dirty="0">
                <a:latin typeface="+mj-lt"/>
                <a:cs typeface="Calibri Light" panose="020F0302020204030204" pitchFamily="34" charset="0"/>
              </a:rPr>
              <a:t>новых форм и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методов</a:t>
            </a:r>
          </a:p>
          <a:p>
            <a:pPr marL="0" indent="0">
              <a:buNone/>
            </a:pPr>
            <a:endParaRPr lang="ru-RU" sz="8000" dirty="0" smtClean="0">
              <a:latin typeface="+mj-lt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Низкий уровень психологической готовности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выпускников 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прохождению процедуры </a:t>
            </a:r>
            <a:r>
              <a:rPr lang="ru-RU" sz="8000" dirty="0" smtClean="0">
                <a:latin typeface="+mj-lt"/>
                <a:cs typeface="Calibri Light" panose="020F0302020204030204" pitchFamily="34" charset="0"/>
              </a:rPr>
              <a:t>ДЭ</a:t>
            </a:r>
          </a:p>
          <a:p>
            <a:pPr marL="0" indent="0">
              <a:buNone/>
            </a:pPr>
            <a:endParaRPr lang="ru-RU" sz="8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62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кий </a:t>
            </a:r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темп перехода на процедуру ДЭ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672064" y="1412776"/>
            <a:ext cx="4617728" cy="518457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j-lt"/>
              </a:rPr>
              <a:t>Ежегодное обновление ОП на 30%</a:t>
            </a:r>
          </a:p>
          <a:p>
            <a:r>
              <a:rPr lang="ru-RU" sz="2000" dirty="0" smtClean="0">
                <a:latin typeface="+mj-lt"/>
              </a:rPr>
              <a:t>Повышение квалификации педагогических кадров по программам Агентства</a:t>
            </a:r>
          </a:p>
          <a:p>
            <a:r>
              <a:rPr lang="ru-RU" sz="2000" dirty="0" smtClean="0">
                <a:latin typeface="+mj-lt"/>
              </a:rPr>
              <a:t>Подготовка к ДЭ за счет времени, отводимого  на прохождение учебной практики</a:t>
            </a:r>
          </a:p>
          <a:p>
            <a:r>
              <a:rPr lang="ru-RU" sz="2000" dirty="0" smtClean="0">
                <a:latin typeface="+mj-lt"/>
              </a:rPr>
              <a:t>Проведение промежуточной аттестации в форме ДЭ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382D5B-A3F4-4C7B-B481-5E4841698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40416" y="4351412"/>
            <a:ext cx="2232249" cy="2392411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54932" y="332656"/>
            <a:ext cx="9434264" cy="901180"/>
          </a:xfrm>
        </p:spPr>
        <p:txBody>
          <a:bodyPr/>
          <a:lstStyle/>
          <a:p>
            <a:r>
              <a:rPr lang="ru-RU" b="1" dirty="0">
                <a:cs typeface="Times New Roman" panose="02020603050405020304" pitchFamily="18" charset="0"/>
              </a:rPr>
              <a:t>Проблемы </a:t>
            </a:r>
            <a:r>
              <a:rPr lang="ru-RU" b="1" dirty="0" smtClean="0">
                <a:cs typeface="Times New Roman" panose="02020603050405020304" pitchFamily="18" charset="0"/>
              </a:rPr>
              <a:t>и пути их решения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3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4AA96E-9648-4C2A-B6AD-96014788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0" y="0"/>
            <a:ext cx="10691265" cy="137103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Проект решения учёного совета</a:t>
            </a:r>
          </a:p>
        </p:txBody>
      </p:sp>
      <p:sp>
        <p:nvSpPr>
          <p:cNvPr id="4" name="Объект 7">
            <a:extLst>
              <a:ext uri="{FF2B5EF4-FFF2-40B4-BE49-F238E27FC236}">
                <a16:creationId xmlns:a16="http://schemas.microsoft.com/office/drawing/2014/main" xmlns="" id="{995A566C-A1C8-4553-B8EF-80B19B782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995" y="928687"/>
            <a:ext cx="10662230" cy="574833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5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Вопрос: </a:t>
            </a:r>
            <a:r>
              <a:rPr lang="ru-RU" sz="5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непрерывного образования СПО-ВО. Единая траектория развития. Демонстрационный экзамен как элемент подготовки практико-ориентированного выпускника СПО.</a:t>
            </a:r>
            <a:endParaRPr lang="ru-RU" sz="5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ПОСТАНОВИЛИ: 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Обеспечить поэтапное внедрение промежуточной аттестации в форме демонстрационного экзамена для всех профессиональных модулей специальностей СПО.</a:t>
            </a:r>
          </a:p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Отв. Бабина Н.В., Сысоев Д.В., Ковалева Т.Е.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Срок выполнения: до 1.06.2023 года.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ea typeface="Calibri" panose="020F0502020204030204" pitchFamily="34" charset="0"/>
              </a:rPr>
              <a:t>2. О</a:t>
            </a:r>
            <a:r>
              <a:rPr lang="ru-RU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беспечить увеличение доли педагогических кадров СПО, прошедших обучение по программам </a:t>
            </a:r>
            <a:r>
              <a:rPr lang="en-US" sz="5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WorldSkills</a:t>
            </a:r>
            <a:r>
              <a:rPr lang="ru-RU" sz="5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Отв. Бабина Н.В., Сысоев Д.В., Ковалева Т.Е.</a:t>
            </a:r>
            <a:endParaRPr lang="ru-RU" sz="5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Срок выполнения: до 1.06.2023 года. 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ru-RU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Разработать проекты индивидуальных планов по направлениям подготовки высшего образования по ускоренным программам обучения для выпускников СПО.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Отв. Бабина Н.В., Тришкина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Срок выполнения: до 30.06.2022 года.</a:t>
            </a:r>
            <a:endParaRPr lang="ru-RU" sz="5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8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15CB58-BDE1-4DCD-BB82-4D27AD468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847528" y="1015261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Спасибо за внимание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863752" y="3429000"/>
            <a:ext cx="6400800" cy="1745207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Директор Техникума технологий и дизайна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Т.Е. Ковалева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46A57C-1E64-42EB-A40D-BF3C8CA86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04" y="220276"/>
            <a:ext cx="1369779" cy="1133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A1DFAA-48D7-4430-8EB5-F254AAC38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15" y="252994"/>
            <a:ext cx="1063527" cy="9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29588" y="0"/>
            <a:ext cx="411508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9336" y="0"/>
            <a:ext cx="915725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19336" y="1"/>
            <a:ext cx="7842237" cy="1395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bg1"/>
                </a:solidFill>
              </a:rPr>
              <a:t>Региональный проект </a:t>
            </a:r>
            <a:br>
              <a:rPr lang="ru-RU" altLang="ru-RU" sz="2000" b="1" dirty="0">
                <a:solidFill>
                  <a:schemeClr val="bg1"/>
                </a:solidFill>
              </a:rPr>
            </a:br>
            <a:r>
              <a:rPr lang="ru-RU" altLang="ru-RU" sz="2000" b="1" dirty="0">
                <a:solidFill>
                  <a:schemeClr val="bg1"/>
                </a:solidFill>
              </a:rPr>
              <a:t>«Путевка в жизнь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» - получение  свидетельства  </a:t>
            </a:r>
            <a:r>
              <a:rPr lang="ru-RU" altLang="ru-RU" sz="2000" b="1" dirty="0">
                <a:solidFill>
                  <a:schemeClr val="bg1"/>
                </a:solidFill>
              </a:rPr>
              <a:t>о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присвоении квалификации  </a:t>
            </a:r>
            <a:r>
              <a:rPr lang="ru-RU" altLang="ru-RU" sz="2000" b="1" dirty="0">
                <a:solidFill>
                  <a:schemeClr val="bg1"/>
                </a:solidFill>
              </a:rPr>
              <a:t>рабочего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 вместе  с  аттестатом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5124" name="AutoShape 11" descr="https://apf.mail.ru/cgi-bin/readmsg?id=15664630660955612603;0;3&amp;af_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22010" y="1369977"/>
            <a:ext cx="2641615" cy="107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1800" b="1" kern="0" dirty="0" smtClean="0">
                <a:solidFill>
                  <a:schemeClr val="bg1"/>
                </a:solidFill>
              </a:rPr>
              <a:t>участники: </a:t>
            </a:r>
            <a:endParaRPr lang="ru-RU" altLang="ru-RU" sz="1800" b="1" kern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altLang="ru-RU" sz="1800" b="1" kern="0" dirty="0">
                <a:solidFill>
                  <a:schemeClr val="bg1"/>
                </a:solidFill>
              </a:rPr>
              <a:t>116 </a:t>
            </a:r>
            <a:r>
              <a:rPr lang="ru-RU" altLang="ru-RU" sz="1800" b="1" kern="0" dirty="0" smtClean="0">
                <a:solidFill>
                  <a:schemeClr val="bg1"/>
                </a:solidFill>
              </a:rPr>
              <a:t> школьников</a:t>
            </a:r>
            <a:endParaRPr lang="ru-RU" altLang="ru-RU" sz="1800" b="1" kern="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altLang="ru-RU" sz="1800" b="1" kern="0" dirty="0">
                <a:solidFill>
                  <a:schemeClr val="bg1"/>
                </a:solidFill>
              </a:rPr>
              <a:t>14 </a:t>
            </a:r>
            <a:r>
              <a:rPr lang="ru-RU" altLang="ru-RU" sz="1800" b="1" kern="0" dirty="0" smtClean="0">
                <a:solidFill>
                  <a:schemeClr val="bg1"/>
                </a:solidFill>
              </a:rPr>
              <a:t> школ  </a:t>
            </a:r>
            <a:r>
              <a:rPr lang="ru-RU" altLang="ru-RU" sz="1800" b="1" kern="0" dirty="0" err="1" smtClean="0">
                <a:solidFill>
                  <a:schemeClr val="bg1"/>
                </a:solidFill>
              </a:rPr>
              <a:t>г.Королева</a:t>
            </a:r>
            <a:endParaRPr lang="ru-RU" altLang="ru-RU" sz="1800" b="1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3392" y="1595277"/>
            <a:ext cx="5106196" cy="970249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Исполнитель художественно-оформительских работ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Портной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Художник по костюму</a:t>
            </a:r>
          </a:p>
        </p:txBody>
      </p:sp>
      <p:pic>
        <p:nvPicPr>
          <p:cNvPr id="10" name="Picture 2" descr="C:\Users\PK\Desktop\thumbnail_PHOTO-2022-03-25-14-44-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60296" y="2015843"/>
            <a:ext cx="3384376" cy="245705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\\Share\ttd\УВР\ФОТО\2018-2019 учебный год\10-13.04.2019 ММСО\IMG_54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7" y="4725144"/>
            <a:ext cx="3575043" cy="206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\\Share\ttd\УВР\ФОТО\2018-2019 учебный год\07.03.2019  WS Витринистика\IMG_45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23" y="-163395"/>
            <a:ext cx="3168352" cy="219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63352" y="2565523"/>
          <a:ext cx="7766237" cy="1148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3848"/>
                <a:gridCol w="826372"/>
                <a:gridCol w="3048964"/>
                <a:gridCol w="747053"/>
              </a:tblGrid>
              <a:tr h="376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Выпуск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Выпуск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</a:tr>
              <a:tr h="43410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Участвовали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конкурсе на поступление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27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Участвовали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конкурсе на поступление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</a:tr>
              <a:tr h="274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Поступили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ТТД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Поступили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ТТД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6" marR="9526" marT="9528" marB="0" anchor="b"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Диаграмма 12"/>
          <p:cNvGraphicFramePr>
            <a:graphicFrameLocks/>
          </p:cNvGraphicFramePr>
          <p:nvPr>
            <p:extLst/>
          </p:nvPr>
        </p:nvGraphicFramePr>
        <p:xfrm>
          <a:off x="4511824" y="3861048"/>
          <a:ext cx="4057805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1"/>
          <p:cNvGraphicFramePr>
            <a:graphicFrameLocks/>
          </p:cNvGraphicFramePr>
          <p:nvPr>
            <p:extLst/>
          </p:nvPr>
        </p:nvGraphicFramePr>
        <p:xfrm>
          <a:off x="119336" y="3955359"/>
          <a:ext cx="4024854" cy="2834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7444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19336" y="-1012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B4C95">
                  <a:shade val="30000"/>
                  <a:satMod val="115000"/>
                </a:srgbClr>
              </a:gs>
              <a:gs pos="50000">
                <a:srgbClr val="2B4C95">
                  <a:shade val="67500"/>
                  <a:satMod val="115000"/>
                </a:srgbClr>
              </a:gs>
              <a:gs pos="100000">
                <a:srgbClr val="2B4C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7368" y="1844824"/>
            <a:ext cx="266429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</a:rPr>
              <a:t>Банковское дело, Коммерция</a:t>
            </a:r>
          </a:p>
          <a:p>
            <a:pPr algn="ctr"/>
            <a:r>
              <a:rPr lang="ru-RU" sz="2000" dirty="0" smtClean="0">
                <a:latin typeface="+mj-lt"/>
              </a:rPr>
              <a:t>(19 человек)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3215680" y="1695748"/>
          <a:ext cx="2664296" cy="144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07368" y="3418880"/>
            <a:ext cx="2664296" cy="116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</a:rPr>
              <a:t>Сервис домашнего и коммунального хозяйства</a:t>
            </a:r>
          </a:p>
          <a:p>
            <a:pPr algn="ctr"/>
            <a:r>
              <a:rPr lang="ru-RU" sz="2000" dirty="0" smtClean="0">
                <a:latin typeface="+mj-lt"/>
              </a:rPr>
              <a:t>(11 </a:t>
            </a:r>
            <a:r>
              <a:rPr lang="ru-RU" sz="2000" dirty="0"/>
              <a:t>человек</a:t>
            </a:r>
            <a:r>
              <a:rPr lang="ru-RU" sz="2000" dirty="0" smtClean="0">
                <a:latin typeface="+mj-lt"/>
              </a:rPr>
              <a:t>)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16" name="Объект 7"/>
          <p:cNvGraphicFramePr>
            <a:graphicFrameLocks/>
          </p:cNvGraphicFramePr>
          <p:nvPr>
            <p:extLst/>
          </p:nvPr>
        </p:nvGraphicFramePr>
        <p:xfrm>
          <a:off x="3215680" y="3323849"/>
          <a:ext cx="2592288" cy="154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07368" y="5157192"/>
            <a:ext cx="266429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</a:rPr>
              <a:t>Дизайн, Конструирование, моделирование и технология </a:t>
            </a:r>
            <a:r>
              <a:rPr lang="ru-RU" sz="2000" dirty="0" err="1" smtClean="0">
                <a:latin typeface="+mj-lt"/>
              </a:rPr>
              <a:t>шв</a:t>
            </a:r>
            <a:r>
              <a:rPr lang="ru-RU" sz="2000" dirty="0" smtClean="0">
                <a:latin typeface="+mj-lt"/>
              </a:rPr>
              <a:t>. изд.</a:t>
            </a:r>
          </a:p>
          <a:p>
            <a:pPr algn="ctr"/>
            <a:r>
              <a:rPr lang="ru-RU" sz="2000" dirty="0" smtClean="0">
                <a:latin typeface="+mj-lt"/>
              </a:rPr>
              <a:t>(7 </a:t>
            </a:r>
            <a:r>
              <a:rPr lang="ru-RU" sz="2000" dirty="0"/>
              <a:t>человек</a:t>
            </a:r>
            <a:r>
              <a:rPr lang="ru-RU" sz="2000" dirty="0" smtClean="0">
                <a:latin typeface="+mj-lt"/>
              </a:rPr>
              <a:t>)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21" name="Объект 7"/>
          <p:cNvGraphicFramePr>
            <a:graphicFrameLocks/>
          </p:cNvGraphicFramePr>
          <p:nvPr>
            <p:extLst/>
          </p:nvPr>
        </p:nvGraphicFramePr>
        <p:xfrm>
          <a:off x="3215680" y="5157192"/>
          <a:ext cx="2592288" cy="147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2" name="Объект 7"/>
          <p:cNvGraphicFramePr>
            <a:graphicFrameLocks/>
          </p:cNvGraphicFramePr>
          <p:nvPr>
            <p:extLst/>
          </p:nvPr>
        </p:nvGraphicFramePr>
        <p:xfrm>
          <a:off x="9264352" y="1844824"/>
          <a:ext cx="273630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6606394" y="1844824"/>
            <a:ext cx="258595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</a:rPr>
              <a:t>Банковское дело </a:t>
            </a:r>
          </a:p>
          <a:p>
            <a:pPr algn="ctr"/>
            <a:r>
              <a:rPr lang="ru-RU" sz="2000" dirty="0" smtClean="0">
                <a:latin typeface="+mj-lt"/>
              </a:rPr>
              <a:t>(19 </a:t>
            </a:r>
            <a:r>
              <a:rPr lang="ru-RU" sz="2000" dirty="0"/>
              <a:t>человек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606394" y="3418880"/>
            <a:ext cx="258595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Сервис домашнего и коммунального хозяйства</a:t>
            </a:r>
          </a:p>
          <a:p>
            <a:pPr algn="ctr"/>
            <a:r>
              <a:rPr lang="ru-RU" dirty="0" smtClean="0"/>
              <a:t>(0 </a:t>
            </a:r>
            <a:r>
              <a:rPr lang="ru-RU" dirty="0"/>
              <a:t>человек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606394" y="5157192"/>
            <a:ext cx="280197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Дизайн, Конструирование, моделирование и технология </a:t>
            </a:r>
            <a:r>
              <a:rPr lang="ru-RU" dirty="0" err="1" smtClean="0"/>
              <a:t>шв</a:t>
            </a:r>
            <a:r>
              <a:rPr lang="ru-RU" dirty="0" smtClean="0"/>
              <a:t>. изд.</a:t>
            </a:r>
          </a:p>
          <a:p>
            <a:pPr algn="ctr"/>
            <a:r>
              <a:rPr lang="ru-RU" dirty="0" smtClean="0"/>
              <a:t>(6 </a:t>
            </a:r>
            <a:r>
              <a:rPr lang="ru-RU" dirty="0"/>
              <a:t>человек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27" name="Объект 7"/>
          <p:cNvGraphicFramePr>
            <a:graphicFrameLocks/>
          </p:cNvGraphicFramePr>
          <p:nvPr/>
        </p:nvGraphicFramePr>
        <p:xfrm>
          <a:off x="9696400" y="5124049"/>
          <a:ext cx="2304256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8" name="Объект 7"/>
          <p:cNvGraphicFramePr>
            <a:graphicFrameLocks/>
          </p:cNvGraphicFramePr>
          <p:nvPr/>
        </p:nvGraphicFramePr>
        <p:xfrm>
          <a:off x="9552384" y="3404524"/>
          <a:ext cx="2304256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9" name="Овал 28"/>
          <p:cNvSpPr/>
          <p:nvPr/>
        </p:nvSpPr>
        <p:spPr>
          <a:xfrm>
            <a:off x="1487488" y="404664"/>
            <a:ext cx="259228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2018</a:t>
            </a:r>
            <a:endParaRPr lang="ru-RU" sz="2000" b="1" dirty="0"/>
          </a:p>
        </p:txBody>
      </p:sp>
      <p:sp>
        <p:nvSpPr>
          <p:cNvPr id="30" name="Овал 29"/>
          <p:cNvSpPr/>
          <p:nvPr/>
        </p:nvSpPr>
        <p:spPr>
          <a:xfrm>
            <a:off x="7752184" y="404249"/>
            <a:ext cx="259228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2021</a:t>
            </a:r>
            <a:endParaRPr lang="ru-RU" sz="2000" b="1" dirty="0"/>
          </a:p>
        </p:txBody>
      </p:sp>
      <p:sp>
        <p:nvSpPr>
          <p:cNvPr id="31" name="Умножение 30"/>
          <p:cNvSpPr/>
          <p:nvPr/>
        </p:nvSpPr>
        <p:spPr>
          <a:xfrm>
            <a:off x="10992544" y="3706912"/>
            <a:ext cx="720080" cy="720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Молния 32"/>
          <p:cNvSpPr/>
          <p:nvPr/>
        </p:nvSpPr>
        <p:spPr>
          <a:xfrm rot="9386919">
            <a:off x="4439816" y="404664"/>
            <a:ext cx="2736304" cy="98327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479376" y="146144"/>
          <a:ext cx="5400600" cy="3066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79376" y="163944"/>
            <a:ext cx="93610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2017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6168008" y="116632"/>
          <a:ext cx="554461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49880" y="3356992"/>
          <a:ext cx="547893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6168008" y="3356992"/>
          <a:ext cx="554461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2670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335360" y="116632"/>
          <a:ext cx="54006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35360" y="332656"/>
            <a:ext cx="79208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2019</a:t>
            </a:r>
            <a:endParaRPr lang="ru-RU" sz="1800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5951984" y="116632"/>
          <a:ext cx="56886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263352" y="3429000"/>
          <a:ext cx="547260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5951984" y="3429000"/>
          <a:ext cx="56886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6681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84724" y="0"/>
            <a:ext cx="2307276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88472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xmlns="" id="{53289EEA-CA62-4E36-86E4-2AE059151CEF}"/>
              </a:ext>
            </a:extLst>
          </p:cNvPr>
          <p:cNvSpPr/>
          <p:nvPr/>
        </p:nvSpPr>
        <p:spPr>
          <a:xfrm>
            <a:off x="283213" y="5846408"/>
            <a:ext cx="9380438" cy="869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xmlns="" id="{3B94B333-7DAB-49E6-87A0-50BAAA0D9CBF}"/>
              </a:ext>
            </a:extLst>
          </p:cNvPr>
          <p:cNvSpPr txBox="1">
            <a:spLocks/>
          </p:cNvSpPr>
          <p:nvPr/>
        </p:nvSpPr>
        <p:spPr>
          <a:xfrm>
            <a:off x="464993" y="5866225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FF0000"/>
                </a:solidFill>
              </a:rPr>
              <a:t>Нет механизма </a:t>
            </a:r>
            <a:r>
              <a:rPr lang="ru-RU" sz="1600" b="1" dirty="0"/>
              <a:t>использования результатов ГИА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3EAFD73-8281-4F9D-BA39-76D113E10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84032" y="5835669"/>
            <a:ext cx="519056" cy="839771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47AB844A-B89D-4EF2-8966-4274DF28248C}"/>
              </a:ext>
            </a:extLst>
          </p:cNvPr>
          <p:cNvSpPr/>
          <p:nvPr/>
        </p:nvSpPr>
        <p:spPr>
          <a:xfrm>
            <a:off x="283212" y="4889965"/>
            <a:ext cx="9404591" cy="8691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FE044610-C034-4D08-8B71-81E4A6B1CE73}"/>
              </a:ext>
            </a:extLst>
          </p:cNvPr>
          <p:cNvSpPr/>
          <p:nvPr/>
        </p:nvSpPr>
        <p:spPr>
          <a:xfrm>
            <a:off x="283214" y="3412425"/>
            <a:ext cx="9368878" cy="13703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836CDAE2-67A4-4950-A8AF-D2B8D9010E96}"/>
              </a:ext>
            </a:extLst>
          </p:cNvPr>
          <p:cNvSpPr/>
          <p:nvPr/>
        </p:nvSpPr>
        <p:spPr>
          <a:xfrm>
            <a:off x="259059" y="2203282"/>
            <a:ext cx="9393033" cy="11126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DD314EA-DBD2-43CA-A798-7CB4A09FE14F}"/>
              </a:ext>
            </a:extLst>
          </p:cNvPr>
          <p:cNvSpPr/>
          <p:nvPr/>
        </p:nvSpPr>
        <p:spPr>
          <a:xfrm>
            <a:off x="259059" y="1355176"/>
            <a:ext cx="2812606" cy="720080"/>
          </a:xfrm>
          <a:prstGeom prst="roundRect">
            <a:avLst/>
          </a:prstGeom>
          <a:solidFill>
            <a:srgbClr val="D2C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Традиционная форма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D2634F1-CCCD-4A2B-85B2-98E1F51D40CB}"/>
              </a:ext>
            </a:extLst>
          </p:cNvPr>
          <p:cNvSpPr/>
          <p:nvPr/>
        </p:nvSpPr>
        <p:spPr>
          <a:xfrm>
            <a:off x="3236069" y="1354642"/>
            <a:ext cx="3668270" cy="720080"/>
          </a:xfrm>
          <a:prstGeom prst="roundRect">
            <a:avLst/>
          </a:prstGeom>
          <a:solidFill>
            <a:srgbClr val="D2C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 форме демонстрационного экзамена </a:t>
            </a:r>
            <a:r>
              <a:rPr lang="en-US" sz="2000" b="1" dirty="0">
                <a:solidFill>
                  <a:srgbClr val="002060"/>
                </a:solidFill>
              </a:rPr>
              <a:t>WSR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480F9846-19A9-4B2A-BAC5-D78365F9A9D5}"/>
              </a:ext>
            </a:extLst>
          </p:cNvPr>
          <p:cNvSpPr/>
          <p:nvPr/>
        </p:nvSpPr>
        <p:spPr>
          <a:xfrm>
            <a:off x="7047104" y="1368306"/>
            <a:ext cx="2640699" cy="720080"/>
          </a:xfrm>
          <a:prstGeom prst="roundRect">
            <a:avLst/>
          </a:prstGeom>
          <a:solidFill>
            <a:srgbClr val="D2C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rgbClr val="002060"/>
                </a:solidFill>
              </a:rPr>
              <a:t>Работодатель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F779279C-92D6-46FD-B667-E6A9BFC4C857}"/>
              </a:ext>
            </a:extLst>
          </p:cNvPr>
          <p:cNvSpPr txBox="1">
            <a:spLocks/>
          </p:cNvSpPr>
          <p:nvPr/>
        </p:nvSpPr>
        <p:spPr>
          <a:xfrm>
            <a:off x="453649" y="2400526"/>
            <a:ext cx="2783464" cy="73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Оценка знаний, умений и </a:t>
            </a:r>
          </a:p>
          <a:p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навыков выпускников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преподавателями</a:t>
            </a:r>
            <a:endParaRPr lang="ru-RU" sz="16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D5348D96-2009-45E0-8084-67E51B2015C2}"/>
              </a:ext>
            </a:extLst>
          </p:cNvPr>
          <p:cNvCxnSpPr>
            <a:cxnSpLocks/>
          </p:cNvCxnSpPr>
          <p:nvPr/>
        </p:nvCxnSpPr>
        <p:spPr>
          <a:xfrm>
            <a:off x="3263654" y="2207145"/>
            <a:ext cx="0" cy="454003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145C942F-99CC-45DD-9FDF-AC9C3251B4F7}"/>
              </a:ext>
            </a:extLst>
          </p:cNvPr>
          <p:cNvSpPr txBox="1">
            <a:spLocks/>
          </p:cNvSpPr>
          <p:nvPr/>
        </p:nvSpPr>
        <p:spPr>
          <a:xfrm>
            <a:off x="464993" y="3637390"/>
            <a:ext cx="2783464" cy="73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КИМы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разрабатываются </a:t>
            </a:r>
            <a:r>
              <a:rPr lang="ru-RU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образовательными организациями</a:t>
            </a:r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xmlns="" id="{DF42B236-E9D2-4257-94EE-4C02B88EE5DD}"/>
              </a:ext>
            </a:extLst>
          </p:cNvPr>
          <p:cNvSpPr txBox="1">
            <a:spLocks/>
          </p:cNvSpPr>
          <p:nvPr/>
        </p:nvSpPr>
        <p:spPr>
          <a:xfrm>
            <a:off x="464993" y="4909782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Проверка </a:t>
            </a:r>
            <a:r>
              <a:rPr lang="ru-RU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теоретических знаний </a:t>
            </a:r>
            <a:r>
              <a:rPr 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выпускников и отсутствие </a:t>
            </a:r>
            <a:r>
              <a:rPr lang="ru-RU" sz="1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практического навыка  </a:t>
            </a:r>
            <a:r>
              <a:rPr lang="ru-RU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«изготовить макет»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D95CA6BC-83B7-4F5B-BE43-C277CDA89B5D}"/>
              </a:ext>
            </a:extLst>
          </p:cNvPr>
          <p:cNvSpPr txBox="1">
            <a:spLocks/>
          </p:cNvSpPr>
          <p:nvPr/>
        </p:nvSpPr>
        <p:spPr>
          <a:xfrm>
            <a:off x="3355402" y="2175561"/>
            <a:ext cx="3820718" cy="1133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FF0000"/>
                </a:solidFill>
              </a:rPr>
              <a:t>Независимая оценка</a:t>
            </a:r>
          </a:p>
          <a:p>
            <a:r>
              <a:rPr lang="ru-RU" sz="1600" b="1" dirty="0" smtClean="0"/>
              <a:t>компетенций </a:t>
            </a:r>
            <a:r>
              <a:rPr lang="ru-RU" sz="1600" b="1" dirty="0"/>
              <a:t>выпускников</a:t>
            </a:r>
          </a:p>
          <a:p>
            <a:r>
              <a:rPr lang="ru-RU" sz="1600" b="1" dirty="0" smtClean="0"/>
              <a:t>независимыми экспертами </a:t>
            </a:r>
            <a:r>
              <a:rPr lang="ru-RU" sz="1600" b="1" dirty="0"/>
              <a:t>от предприятий </a:t>
            </a:r>
          </a:p>
          <a:p>
            <a:r>
              <a:rPr lang="ru-RU" sz="1600" b="1" dirty="0"/>
              <a:t>и </a:t>
            </a:r>
            <a:r>
              <a:rPr lang="ru-RU" sz="1600" b="1" dirty="0" smtClean="0"/>
              <a:t>союза </a:t>
            </a:r>
            <a:r>
              <a:rPr lang="en-US" sz="1600" b="1" dirty="0"/>
              <a:t>WorldSkills Russia</a:t>
            </a:r>
            <a:endParaRPr lang="ru-RU" sz="1600" b="1" dirty="0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xmlns="" id="{FD236CE3-8769-4F2B-BAA9-3B3B7DFABA71}"/>
              </a:ext>
            </a:extLst>
          </p:cNvPr>
          <p:cNvSpPr txBox="1">
            <a:spLocks/>
          </p:cNvSpPr>
          <p:nvPr/>
        </p:nvSpPr>
        <p:spPr>
          <a:xfrm>
            <a:off x="3371462" y="3512505"/>
            <a:ext cx="3368313" cy="1125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Оценочные средства разработаны экспертами </a:t>
            </a:r>
            <a:r>
              <a:rPr lang="en-US" sz="1600" b="1" dirty="0" err="1"/>
              <a:t>WorldSkills</a:t>
            </a:r>
            <a:r>
              <a:rPr lang="en-US" sz="1600" b="1" dirty="0"/>
              <a:t> </a:t>
            </a:r>
            <a:r>
              <a:rPr lang="en-US" sz="1600" b="1" dirty="0" smtClean="0"/>
              <a:t>Russia</a:t>
            </a:r>
            <a:endParaRPr lang="ru-RU" sz="1600" b="1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295D17F1-AE15-4D54-83F8-1EA1BAFE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84032" y="4879226"/>
            <a:ext cx="519056" cy="839771"/>
          </a:xfrm>
          <a:prstGeom prst="rect">
            <a:avLst/>
          </a:prstGeom>
        </p:spPr>
      </p:pic>
      <p:sp>
        <p:nvSpPr>
          <p:cNvPr id="63" name="Заголовок 1">
            <a:extLst>
              <a:ext uri="{FF2B5EF4-FFF2-40B4-BE49-F238E27FC236}">
                <a16:creationId xmlns:a16="http://schemas.microsoft.com/office/drawing/2014/main" xmlns="" id="{A5DE4AB6-7AE2-49FB-8FE0-12BBD542925A}"/>
              </a:ext>
            </a:extLst>
          </p:cNvPr>
          <p:cNvSpPr txBox="1">
            <a:spLocks/>
          </p:cNvSpPr>
          <p:nvPr/>
        </p:nvSpPr>
        <p:spPr>
          <a:xfrm>
            <a:off x="3355402" y="4919949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Демонстрация умений и навыков выпускников в реальных производственных условиях</a:t>
            </a:r>
          </a:p>
        </p:txBody>
      </p:sp>
      <p:sp>
        <p:nvSpPr>
          <p:cNvPr id="64" name="Заголовок 1">
            <a:extLst>
              <a:ext uri="{FF2B5EF4-FFF2-40B4-BE49-F238E27FC236}">
                <a16:creationId xmlns:a16="http://schemas.microsoft.com/office/drawing/2014/main" xmlns="" id="{9515EE21-E11E-4236-B23C-9A165F47ADB7}"/>
              </a:ext>
            </a:extLst>
          </p:cNvPr>
          <p:cNvSpPr txBox="1">
            <a:spLocks/>
          </p:cNvSpPr>
          <p:nvPr/>
        </p:nvSpPr>
        <p:spPr>
          <a:xfrm>
            <a:off x="3399510" y="5904690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Мониторинг и генерация результатов в системе</a:t>
            </a:r>
          </a:p>
          <a:p>
            <a:r>
              <a:rPr lang="en-US" sz="1600" b="1" dirty="0"/>
              <a:t>CIS </a:t>
            </a:r>
            <a:r>
              <a:rPr lang="ru-RU" sz="1600" b="1" dirty="0"/>
              <a:t>(</a:t>
            </a:r>
            <a:r>
              <a:rPr lang="en-US" sz="1600" b="1" dirty="0" err="1"/>
              <a:t>eSim</a:t>
            </a:r>
            <a:r>
              <a:rPr lang="ru-RU" sz="1600" b="1" dirty="0"/>
              <a:t>)</a:t>
            </a:r>
          </a:p>
        </p:txBody>
      </p:sp>
      <p:sp>
        <p:nvSpPr>
          <p:cNvPr id="65" name="Заголовок 1">
            <a:extLst>
              <a:ext uri="{FF2B5EF4-FFF2-40B4-BE49-F238E27FC236}">
                <a16:creationId xmlns:a16="http://schemas.microsoft.com/office/drawing/2014/main" xmlns="" id="{AD6F020B-C90C-461E-B157-C116F6C2CCBF}"/>
              </a:ext>
            </a:extLst>
          </p:cNvPr>
          <p:cNvSpPr txBox="1">
            <a:spLocks/>
          </p:cNvSpPr>
          <p:nvPr/>
        </p:nvSpPr>
        <p:spPr>
          <a:xfrm>
            <a:off x="6816344" y="2362794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ПРЯМОЕ УЧАСТИЕ</a:t>
            </a: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xmlns="" id="{03B837BB-2C4B-4E24-8C5B-29ECCAC9EEF5}"/>
              </a:ext>
            </a:extLst>
          </p:cNvPr>
          <p:cNvSpPr txBox="1">
            <a:spLocks/>
          </p:cNvSpPr>
          <p:nvPr/>
        </p:nvSpPr>
        <p:spPr>
          <a:xfrm>
            <a:off x="6904339" y="3670366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ЧТО и КАК оценивать</a:t>
            </a:r>
          </a:p>
        </p:txBody>
      </p: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xmlns="" id="{7BC4E21E-8F2C-41D1-AEAD-811AECFE8107}"/>
              </a:ext>
            </a:extLst>
          </p:cNvPr>
          <p:cNvSpPr txBox="1">
            <a:spLocks/>
          </p:cNvSpPr>
          <p:nvPr/>
        </p:nvSpPr>
        <p:spPr>
          <a:xfrm>
            <a:off x="6868628" y="4948042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НА ЧЕМ оценивать</a:t>
            </a:r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xmlns="" id="{C2A50450-9987-4603-A79F-1B601ECB668B}"/>
              </a:ext>
            </a:extLst>
          </p:cNvPr>
          <p:cNvSpPr txBox="1">
            <a:spLocks/>
          </p:cNvSpPr>
          <p:nvPr/>
        </p:nvSpPr>
        <p:spPr>
          <a:xfrm>
            <a:off x="6744072" y="5876392"/>
            <a:ext cx="2783464" cy="809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ДОСТУП к базе профессионалов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1F5EDF58-52CA-41D2-B687-FBC4BCDB2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95797" y="3637390"/>
            <a:ext cx="519056" cy="83977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631812C5-54CE-435E-ABAB-1ADD1177F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84032" y="2320759"/>
            <a:ext cx="519056" cy="83977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FBCBA8BB-62BA-4DA8-A03E-8D443A163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81160" y="1446174"/>
            <a:ext cx="419100" cy="4572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19FD403B-B80B-4D3F-8CA6-14C45D8F8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8000" r="32455"/>
          <a:stretch/>
        </p:blipFill>
        <p:spPr>
          <a:xfrm>
            <a:off x="9921859" y="1470921"/>
            <a:ext cx="1926953" cy="262666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D7376283-C20A-4F48-B5C1-D83C32D1D1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21014" r="17344" b="10940"/>
          <a:stretch/>
        </p:blipFill>
        <p:spPr>
          <a:xfrm>
            <a:off x="9908174" y="4224608"/>
            <a:ext cx="1945949" cy="2412159"/>
          </a:xfrm>
          <a:prstGeom prst="rect">
            <a:avLst/>
          </a:prstGeom>
        </p:spPr>
      </p:pic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C8B50D51-F448-42AB-B225-764A86C65C1E}"/>
              </a:ext>
            </a:extLst>
          </p:cNvPr>
          <p:cNvCxnSpPr>
            <a:cxnSpLocks/>
          </p:cNvCxnSpPr>
          <p:nvPr/>
        </p:nvCxnSpPr>
        <p:spPr>
          <a:xfrm>
            <a:off x="9768408" y="2203281"/>
            <a:ext cx="0" cy="454003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16FD969-1BD4-4842-85B0-D39C8E36FAC7}"/>
              </a:ext>
            </a:extLst>
          </p:cNvPr>
          <p:cNvSpPr/>
          <p:nvPr/>
        </p:nvSpPr>
        <p:spPr>
          <a:xfrm>
            <a:off x="259057" y="202007"/>
            <a:ext cx="88836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ДЕМОНСТРАЦИОННЫЙ </a:t>
            </a:r>
            <a:r>
              <a:rPr lang="ru-RU" b="1" dirty="0">
                <a:solidFill>
                  <a:schemeClr val="bg1"/>
                </a:solidFill>
              </a:rPr>
              <a:t>ЭКЗАМЕН ПО СТАНДАРТАМ ВОРЛДСКИЛЛС РОССИЯ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>
                <a:solidFill>
                  <a:schemeClr val="bg1"/>
                </a:solidFill>
              </a:rPr>
              <a:t>СИСТЕМЕ ВЗАИМОДЕЙСТВИЯ РАБОТОДАТЕЛЕЙ И ОБРАЗОВАТЕЛЬНЫХ </a:t>
            </a:r>
            <a:r>
              <a:rPr lang="ru-RU" b="1" dirty="0" smtClean="0">
                <a:solidFill>
                  <a:schemeClr val="bg1"/>
                </a:solidFill>
              </a:rPr>
              <a:t>ОРГАНИЗАЦИЙ </a:t>
            </a:r>
            <a:r>
              <a:rPr lang="ru-RU" b="1" dirty="0">
                <a:solidFill>
                  <a:schemeClr val="bg1"/>
                </a:solidFill>
              </a:rPr>
              <a:t>Г</a:t>
            </a:r>
            <a:r>
              <a:rPr lang="ru-RU" b="1" dirty="0" smtClean="0">
                <a:solidFill>
                  <a:schemeClr val="bg1"/>
                </a:solidFill>
              </a:rPr>
              <a:t>осударственная </a:t>
            </a:r>
            <a:r>
              <a:rPr lang="ru-RU" b="1" dirty="0">
                <a:solidFill>
                  <a:schemeClr val="bg1"/>
                </a:solidFill>
              </a:rPr>
              <a:t>итоговая аттестация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5507A3-6F76-4433-A0B3-BEADD451E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8" y="274572"/>
            <a:ext cx="1023920" cy="9245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F263F3-6BB6-4717-9B35-4B5E5E4FCD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17" y="202007"/>
            <a:ext cx="1318766" cy="10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4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78"/>
            <a:ext cx="12192000" cy="683478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xmlns="" id="{74B388E7-519F-4130-BA9D-256752EE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80" y="1443821"/>
            <a:ext cx="1072620" cy="11016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A9272C-BC0B-4DA8-912D-72D9C487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979" y="1412506"/>
            <a:ext cx="1185750" cy="11642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F3CEE7B-EB88-4959-A693-807007EF1FCA}"/>
              </a:ext>
            </a:extLst>
          </p:cNvPr>
          <p:cNvSpPr/>
          <p:nvPr/>
        </p:nvSpPr>
        <p:spPr>
          <a:xfrm>
            <a:off x="812880" y="2670911"/>
            <a:ext cx="3781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квалифицированные рабочие, служащие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5786F9-94C9-4B98-BAA6-96663570EAF7}"/>
              </a:ext>
            </a:extLst>
          </p:cNvPr>
          <p:cNvSpPr/>
          <p:nvPr/>
        </p:nvSpPr>
        <p:spPr>
          <a:xfrm>
            <a:off x="7605148" y="2486516"/>
            <a:ext cx="3311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специалисты среднего звена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D6A066-2806-49A7-8CDB-414ADB482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39" y="3829328"/>
            <a:ext cx="1053068" cy="91234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07F0AC1-B05A-4CFC-935B-3077D2C5498F}"/>
              </a:ext>
            </a:extLst>
          </p:cNvPr>
          <p:cNvSpPr/>
          <p:nvPr/>
        </p:nvSpPr>
        <p:spPr>
          <a:xfrm>
            <a:off x="2146797" y="3907226"/>
            <a:ext cx="32862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Демонстрационный экзамен, как форма проведения ВКР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5A3B12B-3509-4C80-AD75-C17F2DBEE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73" y="3664919"/>
            <a:ext cx="791022" cy="8985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CD4ED5-8A1E-4DAA-9193-FB1F81CE7E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27" y="1277257"/>
            <a:ext cx="5871268" cy="250065"/>
          </a:xfrm>
          <a:prstGeom prst="rect">
            <a:avLst/>
          </a:prstGeom>
          <a:solidFill>
            <a:srgbClr val="534FA1"/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463F8DB-39F5-4EA1-8DF7-A68DE289A9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00" y="3498162"/>
            <a:ext cx="5641003" cy="9066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6DF4800-6AEA-4DDE-816E-11F5B09F3D75}"/>
              </a:ext>
            </a:extLst>
          </p:cNvPr>
          <p:cNvSpPr/>
          <p:nvPr/>
        </p:nvSpPr>
        <p:spPr>
          <a:xfrm>
            <a:off x="5613715" y="3746631"/>
            <a:ext cx="840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=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5C0872-439B-4FAF-84BC-EAD09A84C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8207" y="4792061"/>
            <a:ext cx="791022" cy="8915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A48B748-3E29-457E-9AFF-D5E10E2D7ACE}"/>
              </a:ext>
            </a:extLst>
          </p:cNvPr>
          <p:cNvSpPr/>
          <p:nvPr/>
        </p:nvSpPr>
        <p:spPr>
          <a:xfrm>
            <a:off x="7599078" y="3582502"/>
            <a:ext cx="3631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Демонстрационный экзамен и защита дипломного проекта (работы)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71F8710-1169-467B-8F7B-F36AF8592144}"/>
              </a:ext>
            </a:extLst>
          </p:cNvPr>
          <p:cNvSpPr/>
          <p:nvPr/>
        </p:nvSpPr>
        <p:spPr>
          <a:xfrm>
            <a:off x="7579805" y="4633305"/>
            <a:ext cx="3554492" cy="95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Государственный экзамен и (или) защита дипломного проекта (работы)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DADC8F4-F531-4DD6-8FDF-60EB798FE7A6}"/>
              </a:ext>
            </a:extLst>
          </p:cNvPr>
          <p:cNvSpPr/>
          <p:nvPr/>
        </p:nvSpPr>
        <p:spPr>
          <a:xfrm>
            <a:off x="2995827" y="6029594"/>
            <a:ext cx="1757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Диплом СПО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FDE456C-438F-47F3-B4E3-041D763BDBAD}"/>
              </a:ext>
            </a:extLst>
          </p:cNvPr>
          <p:cNvSpPr/>
          <p:nvPr/>
        </p:nvSpPr>
        <p:spPr>
          <a:xfrm>
            <a:off x="7439201" y="5835833"/>
            <a:ext cx="2664903" cy="86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Паспорт компетенций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</a:rPr>
              <a:t>Ворлдскиллс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Россия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73A16AC-E6D9-41B5-B390-C0C3BBC2101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7453" y="5713406"/>
            <a:ext cx="9844119" cy="313452"/>
          </a:xfrm>
          <a:prstGeom prst="rect">
            <a:avLst/>
          </a:prstGeom>
        </p:spPr>
      </p:pic>
      <p:sp>
        <p:nvSpPr>
          <p:cNvPr id="21" name="Скругленный прямоугольник 45">
            <a:extLst>
              <a:ext uri="{FF2B5EF4-FFF2-40B4-BE49-F238E27FC236}">
                <a16:creationId xmlns:a16="http://schemas.microsoft.com/office/drawing/2014/main" xmlns="" id="{0B3B0F49-0C79-4641-853A-7643FF1E55A4}"/>
              </a:ext>
            </a:extLst>
          </p:cNvPr>
          <p:cNvSpPr/>
          <p:nvPr/>
        </p:nvSpPr>
        <p:spPr>
          <a:xfrm flipV="1">
            <a:off x="7139661" y="5954430"/>
            <a:ext cx="3204811" cy="745898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46">
            <a:extLst>
              <a:ext uri="{FF2B5EF4-FFF2-40B4-BE49-F238E27FC236}">
                <a16:creationId xmlns:a16="http://schemas.microsoft.com/office/drawing/2014/main" xmlns="" id="{3E6AE84F-EF61-4F94-BC11-E0476BF9C06A}"/>
              </a:ext>
            </a:extLst>
          </p:cNvPr>
          <p:cNvSpPr/>
          <p:nvPr/>
        </p:nvSpPr>
        <p:spPr>
          <a:xfrm>
            <a:off x="2668680" y="5918048"/>
            <a:ext cx="2242443" cy="670531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5397F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07A5CA7-274F-47A4-BE6E-83506E5B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994" y="148656"/>
            <a:ext cx="9306012" cy="122054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600" dirty="0">
                <a:ln w="0"/>
                <a:solidFill>
                  <a:schemeClr val="bg1"/>
                </a:solidFill>
                <a:latin typeface="+mn-lt"/>
              </a:rPr>
              <a:t>Государственная итоговая аттестация </a:t>
            </a:r>
          </a:p>
        </p:txBody>
      </p:sp>
      <p:pic>
        <p:nvPicPr>
          <p:cNvPr id="24" name="Рисунок 23" descr="Для качественной печати: текущая страница в формате TIF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25" y="1023651"/>
            <a:ext cx="1667149" cy="1801042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9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34FA1">
                  <a:shade val="30000"/>
                  <a:satMod val="115000"/>
                </a:srgbClr>
              </a:gs>
              <a:gs pos="50000">
                <a:srgbClr val="534FA1">
                  <a:shade val="67500"/>
                  <a:satMod val="115000"/>
                </a:srgbClr>
              </a:gs>
              <a:gs pos="100000">
                <a:srgbClr val="534FA1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14515231"/>
              </p:ext>
            </p:extLst>
          </p:nvPr>
        </p:nvGraphicFramePr>
        <p:xfrm>
          <a:off x="2351584" y="1196752"/>
          <a:ext cx="8640960" cy="144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" y="2633688"/>
            <a:ext cx="100811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2" y="3830989"/>
            <a:ext cx="9795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27" y="5018765"/>
            <a:ext cx="1008113" cy="103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60396144"/>
              </p:ext>
            </p:extLst>
          </p:nvPr>
        </p:nvGraphicFramePr>
        <p:xfrm>
          <a:off x="2351584" y="2633689"/>
          <a:ext cx="8712968" cy="112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950760576"/>
              </p:ext>
            </p:extLst>
          </p:nvPr>
        </p:nvGraphicFramePr>
        <p:xfrm>
          <a:off x="2351584" y="3645024"/>
          <a:ext cx="8712968" cy="137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538859818"/>
              </p:ext>
            </p:extLst>
          </p:nvPr>
        </p:nvGraphicFramePr>
        <p:xfrm>
          <a:off x="2351584" y="5301208"/>
          <a:ext cx="871296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12" name="Рисунок 11" descr="https://static.tildacdn.com/tild3930-3530-4536-b838-313964636332/2021-02-16_13-54-47.png"/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93" y="6237312"/>
            <a:ext cx="5940425" cy="62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7" y="1340768"/>
            <a:ext cx="10699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524000" y="338139"/>
            <a:ext cx="7905750" cy="71437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        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Основные требования</a:t>
            </a:r>
          </a:p>
        </p:txBody>
      </p:sp>
    </p:spTree>
    <p:extLst>
      <p:ext uri="{BB962C8B-B14F-4D97-AF65-F5344CB8AC3E}">
        <p14:creationId xmlns:p14="http://schemas.microsoft.com/office/powerpoint/2010/main" val="11750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6A02EA2-83E0-47F9-A6B4-82937DB8DF7E}"/>
              </a:ext>
            </a:extLst>
          </p:cNvPr>
          <p:cNvSpPr/>
          <p:nvPr/>
        </p:nvSpPr>
        <p:spPr>
          <a:xfrm>
            <a:off x="0" y="722676"/>
            <a:ext cx="12192000" cy="616530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D0CE919-D50E-4067-A439-32EA3A75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596" y="241894"/>
            <a:ext cx="7473748" cy="1018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01915" cy="73048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Материально-техническая база</a:t>
            </a:r>
            <a:endParaRPr lang="ru-RU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34353"/>
            <a:ext cx="3755369" cy="2523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091097"/>
            <a:ext cx="3732328" cy="2663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85" y="1434354"/>
            <a:ext cx="2736467" cy="2454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84" y="4091097"/>
            <a:ext cx="2733399" cy="2621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198" y="3214740"/>
            <a:ext cx="3294791" cy="354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08" y="213889"/>
            <a:ext cx="3294791" cy="287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836712"/>
            <a:ext cx="100091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BB72160C-EA9E-451B-8A34-3D6AC67D9860}"/>
              </a:ext>
            </a:extLst>
          </p:cNvPr>
          <p:cNvSpPr/>
          <p:nvPr/>
        </p:nvSpPr>
        <p:spPr>
          <a:xfrm>
            <a:off x="5634984" y="4760766"/>
            <a:ext cx="6557015" cy="11893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F9933B5-077F-4E1F-B401-CA0D3E4473A3}"/>
              </a:ext>
            </a:extLst>
          </p:cNvPr>
          <p:cNvSpPr/>
          <p:nvPr/>
        </p:nvSpPr>
        <p:spPr>
          <a:xfrm>
            <a:off x="5634985" y="3373937"/>
            <a:ext cx="6557015" cy="11893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ACF32FF-71B1-4531-8E8E-D021425E1CA1}"/>
              </a:ext>
            </a:extLst>
          </p:cNvPr>
          <p:cNvSpPr/>
          <p:nvPr/>
        </p:nvSpPr>
        <p:spPr>
          <a:xfrm>
            <a:off x="5634985" y="1949667"/>
            <a:ext cx="6557015" cy="11893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5960" y="2122649"/>
            <a:ext cx="4320480" cy="843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Сертифицированный эксперт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с правом проведения РЧ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5960" y="3571465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с правом проведения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РЧ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с правом проведения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ДЭ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Линейными экспертами не могут быть сотрудники ОО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5960" y="491306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 сотрудник на усмотрение ОО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36220B26-9EED-427F-B3F8-085B193C01FE}"/>
              </a:ext>
            </a:extLst>
          </p:cNvPr>
          <p:cNvSpPr/>
          <p:nvPr/>
        </p:nvSpPr>
        <p:spPr>
          <a:xfrm>
            <a:off x="1563911" y="2062201"/>
            <a:ext cx="2832991" cy="992819"/>
          </a:xfrm>
          <a:prstGeom prst="roundRect">
            <a:avLst/>
          </a:prstGeom>
          <a:solidFill>
            <a:srgbClr val="D2C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B4C95"/>
                </a:solidFill>
              </a:rPr>
              <a:t>ГЛАВНЫЙ ЭКСПЕРТ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8ADD38CD-E1D9-4076-B802-2C4294223D50}"/>
              </a:ext>
            </a:extLst>
          </p:cNvPr>
          <p:cNvSpPr/>
          <p:nvPr/>
        </p:nvSpPr>
        <p:spPr>
          <a:xfrm>
            <a:off x="1563911" y="3411995"/>
            <a:ext cx="2832991" cy="992819"/>
          </a:xfrm>
          <a:prstGeom prst="roundRect">
            <a:avLst/>
          </a:prstGeom>
          <a:solidFill>
            <a:srgbClr val="D2C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B4C95"/>
                </a:solidFill>
              </a:rPr>
              <a:t>ЛИНЕЙНЫЙ ЭКСПЕРТ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C34923A5-F7CA-4531-AC73-6BC8899B90B1}"/>
              </a:ext>
            </a:extLst>
          </p:cNvPr>
          <p:cNvSpPr/>
          <p:nvPr/>
        </p:nvSpPr>
        <p:spPr>
          <a:xfrm>
            <a:off x="1582976" y="4770603"/>
            <a:ext cx="2832991" cy="992819"/>
          </a:xfrm>
          <a:prstGeom prst="roundRect">
            <a:avLst/>
          </a:prstGeom>
          <a:solidFill>
            <a:srgbClr val="D2C0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B4C95"/>
                </a:solidFill>
              </a:rPr>
              <a:t>ТЕХНИЧЕСКИЙ ЭКСПЕРТ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9B3EA77-63C1-4449-9122-67B2D7BF4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1805" y="4847126"/>
            <a:ext cx="519056" cy="8397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792DFD5-30A8-45D8-A52D-2F252332C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5993" y="3505523"/>
            <a:ext cx="519056" cy="8397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4D86C7B-52A2-40C2-ABEB-1E64BB334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1805" y="2140830"/>
            <a:ext cx="519056" cy="8397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605" b="29473"/>
          <a:stretch/>
        </p:blipFill>
        <p:spPr>
          <a:xfrm>
            <a:off x="-304800" y="-61557"/>
            <a:ext cx="12496800" cy="5824979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163631"/>
            <a:ext cx="5041776" cy="96035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Экспертная группа (ГЭК)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8731084-101B-4BAF-B1C1-04F45C834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15" y="252994"/>
            <a:ext cx="1063527" cy="9603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753FC39-3DB7-4BC4-B34B-106651BB78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04" y="220276"/>
            <a:ext cx="1369779" cy="11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366CA149-F87B-4207-BDB7-76DF6C036409}"/>
              </a:ext>
            </a:extLst>
          </p:cNvPr>
          <p:cNvSpPr/>
          <p:nvPr/>
        </p:nvSpPr>
        <p:spPr>
          <a:xfrm>
            <a:off x="1036" y="3041727"/>
            <a:ext cx="8842910" cy="1603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C3780D0-DBAC-44BD-A5B4-1DCBC3973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97160" y="2938351"/>
            <a:ext cx="1648260" cy="165622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25D524B-95A6-4F1D-812D-6BD3BAB3C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7210" y="1130289"/>
            <a:ext cx="638175" cy="1703398"/>
          </a:xfrm>
          <a:prstGeom prst="rect">
            <a:avLst/>
          </a:prstGeom>
        </p:spPr>
      </p:pic>
      <p:sp>
        <p:nvSpPr>
          <p:cNvPr id="39" name="Объект 1">
            <a:extLst>
              <a:ext uri="{FF2B5EF4-FFF2-40B4-BE49-F238E27FC236}">
                <a16:creationId xmlns:a16="http://schemas.microsoft.com/office/drawing/2014/main" xmlns="" id="{4C3D2BC2-51E5-4E33-BA28-E854E34A4572}"/>
              </a:ext>
            </a:extLst>
          </p:cNvPr>
          <p:cNvSpPr txBox="1">
            <a:spLocks/>
          </p:cNvSpPr>
          <p:nvPr/>
        </p:nvSpPr>
        <p:spPr>
          <a:xfrm>
            <a:off x="2962766" y="1360867"/>
            <a:ext cx="8842910" cy="1513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Предоставление документов на аккредитацию ЦПДЭ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Формирование графика в ЦП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Сбор согласий на обработку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персональных данных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Объект 1">
            <a:extLst>
              <a:ext uri="{FF2B5EF4-FFF2-40B4-BE49-F238E27FC236}">
                <a16:creationId xmlns:a16="http://schemas.microsoft.com/office/drawing/2014/main" xmlns="" id="{AC593758-7071-4787-BB8C-3D364459C41D}"/>
              </a:ext>
            </a:extLst>
          </p:cNvPr>
          <p:cNvSpPr txBox="1">
            <a:spLocks/>
          </p:cNvSpPr>
          <p:nvPr/>
        </p:nvSpPr>
        <p:spPr>
          <a:xfrm>
            <a:off x="10269032" y="3369274"/>
            <a:ext cx="1141345" cy="9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За 60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00D9718E-D93B-4D65-BCA0-44DEF3DAC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9022627" y="2962831"/>
            <a:ext cx="739274" cy="1703398"/>
          </a:xfrm>
          <a:prstGeom prst="rect">
            <a:avLst/>
          </a:prstGeom>
        </p:spPr>
      </p:pic>
      <p:sp>
        <p:nvSpPr>
          <p:cNvPr id="42" name="Объект 1">
            <a:extLst>
              <a:ext uri="{FF2B5EF4-FFF2-40B4-BE49-F238E27FC236}">
                <a16:creationId xmlns:a16="http://schemas.microsoft.com/office/drawing/2014/main" xmlns="" id="{5F4C47DE-5D2C-4D3F-830B-C9433FDDF489}"/>
              </a:ext>
            </a:extLst>
          </p:cNvPr>
          <p:cNvSpPr txBox="1">
            <a:spLocks/>
          </p:cNvSpPr>
          <p:nvPr/>
        </p:nvSpPr>
        <p:spPr>
          <a:xfrm>
            <a:off x="1370710" y="3105324"/>
            <a:ext cx="8842910" cy="1513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Заполнение профилей участников ДЭ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Формирование заявки на главных, линейных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технических экспертов ДЭ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34CC256-1F98-443F-8F05-1A0776AB3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0082" y="4765134"/>
            <a:ext cx="1670240" cy="1678309"/>
          </a:xfrm>
          <a:prstGeom prst="rect">
            <a:avLst/>
          </a:prstGeom>
        </p:spPr>
      </p:pic>
      <p:sp>
        <p:nvSpPr>
          <p:cNvPr id="45" name="Объект 1">
            <a:extLst>
              <a:ext uri="{FF2B5EF4-FFF2-40B4-BE49-F238E27FC236}">
                <a16:creationId xmlns:a16="http://schemas.microsoft.com/office/drawing/2014/main" xmlns="" id="{D2CA6844-570E-43D2-8B9A-95099C6F1F30}"/>
              </a:ext>
            </a:extLst>
          </p:cNvPr>
          <p:cNvSpPr txBox="1">
            <a:spLocks/>
          </p:cNvSpPr>
          <p:nvPr/>
        </p:nvSpPr>
        <p:spPr>
          <a:xfrm>
            <a:off x="691241" y="5287061"/>
            <a:ext cx="1141345" cy="9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30</a:t>
            </a:r>
            <a:endParaRPr lang="ru-RU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844518E-0C50-410B-BB95-B5C2743E2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9376" y="1068129"/>
            <a:ext cx="1639633" cy="1647554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59857" y="1506217"/>
            <a:ext cx="1141345" cy="93671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За 90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A8793FE1-029C-4CA4-B6DA-5CBC2130F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61481" y="4762832"/>
            <a:ext cx="638175" cy="1703398"/>
          </a:xfrm>
          <a:prstGeom prst="rect">
            <a:avLst/>
          </a:prstGeom>
        </p:spPr>
      </p:pic>
      <p:sp>
        <p:nvSpPr>
          <p:cNvPr id="47" name="Объект 1">
            <a:extLst>
              <a:ext uri="{FF2B5EF4-FFF2-40B4-BE49-F238E27FC236}">
                <a16:creationId xmlns:a16="http://schemas.microsoft.com/office/drawing/2014/main" xmlns="" id="{647B839A-41BE-40A1-89E7-196F5D68A6EC}"/>
              </a:ext>
            </a:extLst>
          </p:cNvPr>
          <p:cNvSpPr txBox="1">
            <a:spLocks/>
          </p:cNvSpPr>
          <p:nvPr/>
        </p:nvSpPr>
        <p:spPr>
          <a:xfrm>
            <a:off x="3363160" y="5484221"/>
            <a:ext cx="5465679" cy="1099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Процедура аккредитации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605" b="29473"/>
          <a:stretch/>
        </p:blipFill>
        <p:spPr>
          <a:xfrm>
            <a:off x="-304800" y="-74436"/>
            <a:ext cx="12496800" cy="1388285"/>
          </a:xfrm>
          <a:prstGeom prst="rect">
            <a:avLst/>
          </a:prstGeom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1CB329F-B9BE-4D71-9867-E0DA9D218DA2}"/>
              </a:ext>
            </a:extLst>
          </p:cNvPr>
          <p:cNvSpPr txBox="1"/>
          <p:nvPr/>
        </p:nvSpPr>
        <p:spPr>
          <a:xfrm>
            <a:off x="1831975" y="312737"/>
            <a:ext cx="6153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Дорожная карта - 2022</a:t>
            </a:r>
            <a:r>
              <a:rPr lang="ru-RU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13605</TotalTime>
  <Words>1229</Words>
  <Application>Microsoft Office PowerPoint</Application>
  <PresentationFormat>Широкоэкранный</PresentationFormat>
  <Paragraphs>334</Paragraphs>
  <Slides>27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Bahnschrift SemiCondensed</vt:lpstr>
      <vt:lpstr>Calibri</vt:lpstr>
      <vt:lpstr>Calibri Light</vt:lpstr>
      <vt:lpstr>Century Gothic</vt:lpstr>
      <vt:lpstr>Times New Roman</vt:lpstr>
      <vt:lpstr>Wingdings</vt:lpstr>
      <vt:lpstr>Тема Office</vt:lpstr>
      <vt:lpstr> Технологический университет имени дважды Героя Советского Союза,  летчика-космонавта А.А. Леонова </vt:lpstr>
      <vt:lpstr>Презентация PowerPoint</vt:lpstr>
      <vt:lpstr>Презентация PowerPoint</vt:lpstr>
      <vt:lpstr>Государственная итоговая аттестация </vt:lpstr>
      <vt:lpstr>         Основные требования</vt:lpstr>
      <vt:lpstr>Материально-техническая база</vt:lpstr>
      <vt:lpstr>Презентация PowerPoint</vt:lpstr>
      <vt:lpstr> Экспертная группа (ГЭК)</vt:lpstr>
      <vt:lpstr> </vt:lpstr>
      <vt:lpstr>Схема проведения процедуры аккредитации</vt:lpstr>
      <vt:lpstr>Цифровая платформа</vt:lpstr>
      <vt:lpstr>Презентация PowerPoint</vt:lpstr>
      <vt:lpstr>Аттестаты ЦПДЭ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2022                   ДЭ (ГИА) в Техникуме технологий и дизайна</vt:lpstr>
      <vt:lpstr>Презентация PowerPoint</vt:lpstr>
      <vt:lpstr>Проблемы и пути их решения</vt:lpstr>
      <vt:lpstr>Проект решения учёного совета</vt:lpstr>
      <vt:lpstr>Спасибо за внимание</vt:lpstr>
      <vt:lpstr>Региональный проект  «Путевка в жизнь» - получение  свидетельства  о  присвоении квалификации  рабочего  вместе  с  аттестатом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ДЕМОНСТРАЦИОННЫЙ ЭКЗАМЕН ПО СТАНДАРТАМ ВОРЛДСКИЛЛС РОССИЯ</dc:title>
  <dc:creator>user</dc:creator>
  <cp:lastModifiedBy>Пользователь</cp:lastModifiedBy>
  <cp:revision>408</cp:revision>
  <cp:lastPrinted>2022-05-04T08:20:24Z</cp:lastPrinted>
  <dcterms:created xsi:type="dcterms:W3CDTF">2022-04-08T06:03:29Z</dcterms:created>
  <dcterms:modified xsi:type="dcterms:W3CDTF">2022-05-04T12:02:48Z</dcterms:modified>
</cp:coreProperties>
</file>