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sldIdLst>
    <p:sldId id="289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32" r:id="rId15"/>
    <p:sldId id="345" r:id="rId16"/>
    <p:sldId id="277" r:id="rId17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211D59"/>
    <a:srgbClr val="0066FF"/>
    <a:srgbClr val="747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541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 ППС в 2021-2022 уч.году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Окладная часть
 69 653.85 
</a:t>
                    </a:r>
                    <a:r>
                      <a:rPr lang="ru-RU" dirty="0" smtClean="0"/>
                      <a:t>57%</a:t>
                    </a:r>
                    <a:endParaRPr lang="ru-RU" dirty="0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153895693593867E-2"/>
                  <c:y val="5.169217309187867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Единовременные выплаты в рамках эффективного контракта 
 15 073.03 
</a:t>
                    </a:r>
                    <a:r>
                      <a:rPr lang="ru-RU" dirty="0" smtClean="0"/>
                      <a:t>13%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874854184893551"/>
                      <c:h val="0.18592604697669252"/>
                    </c:manualLayout>
                  </c15:layout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Окладная часть</c:v>
                </c:pt>
                <c:pt idx="1">
                  <c:v>Эффективный контракт</c:v>
                </c:pt>
                <c:pt idx="2">
                  <c:v>Премиальные выплаты</c:v>
                </c:pt>
                <c:pt idx="3">
                  <c:v>Единовременные выплаты в рамках эффективного контракта </c:v>
                </c:pt>
              </c:strCache>
            </c:strRef>
          </c:cat>
          <c:val>
            <c:numRef>
              <c:f>Лист1!$B$2:$B$5</c:f>
              <c:numCache>
                <c:formatCode>_(* #,##0.00_);_(* \(#,##0.00\);_(* "-"??_);_(@_)</c:formatCode>
                <c:ptCount val="4"/>
                <c:pt idx="0">
                  <c:v>69653.850000000006</c:v>
                </c:pt>
                <c:pt idx="1">
                  <c:v>21942.27</c:v>
                </c:pt>
                <c:pt idx="2">
                  <c:v>13930.77</c:v>
                </c:pt>
                <c:pt idx="3">
                  <c:v>15073.027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603467969281617"/>
          <c:y val="0.83520597194626955"/>
          <c:w val="0.50793064061436766"/>
          <c:h val="0.16479402805373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2435598327987E-2"/>
          <c:y val="2.6659318555248241E-2"/>
          <c:w val="0.91381391562165837"/>
          <c:h val="0.84816544506750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сумма выплат за 1 семестр в месяц, тыс. руб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МЕНД (10 человек)</c:v>
                </c:pt>
                <c:pt idx="1">
                  <c:v>ИТУС (13 человек)</c:v>
                </c:pt>
                <c:pt idx="2">
                  <c:v>ИБ (7 человек)</c:v>
                </c:pt>
                <c:pt idx="3">
                  <c:v>УКС (12 человек)</c:v>
                </c:pt>
                <c:pt idx="4">
                  <c:v>ТТ (10 человек)</c:v>
                </c:pt>
                <c:pt idx="5">
                  <c:v>Упр (13 человек)</c:v>
                </c:pt>
                <c:pt idx="6">
                  <c:v>ИЯ (13 человек)</c:v>
                </c:pt>
                <c:pt idx="7">
                  <c:v>ГСД (17 человек)</c:v>
                </c:pt>
                <c:pt idx="8">
                  <c:v>ФБУ (10 человек)</c:v>
                </c:pt>
                <c:pt idx="9">
                  <c:v>ЭК (7 человек)</c:v>
                </c:pt>
              </c:strCache>
            </c:strRef>
          </c:cat>
          <c:val>
            <c:numRef>
              <c:f>Лист1!$B$2:$B$11</c:f>
              <c:numCache>
                <c:formatCode>_(* #,##0.00_);_(* \(#,##0.00\);_(* "-"??_);_(@_)</c:formatCode>
                <c:ptCount val="10"/>
                <c:pt idx="0">
                  <c:v>1514.83</c:v>
                </c:pt>
                <c:pt idx="1">
                  <c:v>2410.27</c:v>
                </c:pt>
                <c:pt idx="2">
                  <c:v>986.43</c:v>
                </c:pt>
                <c:pt idx="3">
                  <c:v>2976.5</c:v>
                </c:pt>
                <c:pt idx="4">
                  <c:v>1987.98</c:v>
                </c:pt>
                <c:pt idx="5">
                  <c:v>3282.03</c:v>
                </c:pt>
                <c:pt idx="6">
                  <c:v>1392.7</c:v>
                </c:pt>
                <c:pt idx="7">
                  <c:v>3848.5</c:v>
                </c:pt>
                <c:pt idx="8">
                  <c:v>2319.7399999999998</c:v>
                </c:pt>
                <c:pt idx="9">
                  <c:v>1223.29</c:v>
                </c:pt>
              </c:numCache>
            </c:numRef>
          </c:val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Лист1!$A$2:$A$11</c:f>
              <c:strCache>
                <c:ptCount val="10"/>
                <c:pt idx="0">
                  <c:v>МЕНД (10 человек)</c:v>
                </c:pt>
                <c:pt idx="1">
                  <c:v>ИТУС (13 человек)</c:v>
                </c:pt>
                <c:pt idx="2">
                  <c:v>ИБ (7 человек)</c:v>
                </c:pt>
                <c:pt idx="3">
                  <c:v>УКС (12 человек)</c:v>
                </c:pt>
                <c:pt idx="4">
                  <c:v>ТТ (10 человек)</c:v>
                </c:pt>
                <c:pt idx="5">
                  <c:v>Упр (13 человек)</c:v>
                </c:pt>
                <c:pt idx="6">
                  <c:v>ИЯ (13 человек)</c:v>
                </c:pt>
                <c:pt idx="7">
                  <c:v>ГСД (17 человек)</c:v>
                </c:pt>
                <c:pt idx="8">
                  <c:v>ФБУ (10 человек)</c:v>
                </c:pt>
                <c:pt idx="9">
                  <c:v>ЭК (7 человек)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8465088"/>
        <c:axId val="178466264"/>
      </c:barChart>
      <c:catAx>
        <c:axId val="178465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466264"/>
        <c:crosses val="autoZero"/>
        <c:auto val="1"/>
        <c:lblAlgn val="ctr"/>
        <c:lblOffset val="100"/>
        <c:tickLblSkip val="1"/>
        <c:noMultiLvlLbl val="0"/>
      </c:catAx>
      <c:valAx>
        <c:axId val="178466264"/>
        <c:scaling>
          <c:orientation val="minMax"/>
          <c:max val="420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465088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2435598327987E-2"/>
          <c:y val="4.0583260810527225E-2"/>
          <c:w val="0.91381391562165837"/>
          <c:h val="0.83424160432791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Выплаты за 1 семестр, тыс. руб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МЕНД</c:v>
                </c:pt>
                <c:pt idx="1">
                  <c:v>ИТУС</c:v>
                </c:pt>
                <c:pt idx="2">
                  <c:v>ИБ</c:v>
                </c:pt>
                <c:pt idx="3">
                  <c:v>УКС</c:v>
                </c:pt>
                <c:pt idx="4">
                  <c:v>ТТ</c:v>
                </c:pt>
                <c:pt idx="5">
                  <c:v>Упр</c:v>
                </c:pt>
                <c:pt idx="6">
                  <c:v>ИЯ</c:v>
                </c:pt>
                <c:pt idx="7">
                  <c:v>ГСД</c:v>
                </c:pt>
                <c:pt idx="8">
                  <c:v>ФБУ</c:v>
                </c:pt>
                <c:pt idx="9">
                  <c:v>ЭК</c:v>
                </c:pt>
              </c:strCache>
            </c:strRef>
          </c:cat>
          <c:val>
            <c:numRef>
              <c:f>Лист1!$B$2:$B$11</c:f>
              <c:numCache>
                <c:formatCode>_(* #,##0.00_);_(* \(#,##0.00\);_(* "-"??_);_(@_)</c:formatCode>
                <c:ptCount val="10"/>
                <c:pt idx="0">
                  <c:v>1408.47</c:v>
                </c:pt>
                <c:pt idx="1">
                  <c:v>1857.54</c:v>
                </c:pt>
                <c:pt idx="2">
                  <c:v>858.21</c:v>
                </c:pt>
                <c:pt idx="3">
                  <c:v>1674.07</c:v>
                </c:pt>
                <c:pt idx="4">
                  <c:v>1426.98</c:v>
                </c:pt>
                <c:pt idx="5">
                  <c:v>1944.34</c:v>
                </c:pt>
                <c:pt idx="6">
                  <c:v>1338.36</c:v>
                </c:pt>
                <c:pt idx="7">
                  <c:v>2309.35</c:v>
                </c:pt>
                <c:pt idx="8">
                  <c:v>1341.08</c:v>
                </c:pt>
                <c:pt idx="9">
                  <c:v>914.61</c:v>
                </c:pt>
              </c:numCache>
            </c:numRef>
          </c:val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Лист1!$A$2:$A$11</c:f>
              <c:strCache>
                <c:ptCount val="10"/>
                <c:pt idx="0">
                  <c:v>МЕНД</c:v>
                </c:pt>
                <c:pt idx="1">
                  <c:v>ИТУС</c:v>
                </c:pt>
                <c:pt idx="2">
                  <c:v>ИБ</c:v>
                </c:pt>
                <c:pt idx="3">
                  <c:v>УКС</c:v>
                </c:pt>
                <c:pt idx="4">
                  <c:v>ТТ</c:v>
                </c:pt>
                <c:pt idx="5">
                  <c:v>Упр</c:v>
                </c:pt>
                <c:pt idx="6">
                  <c:v>ИЯ</c:v>
                </c:pt>
                <c:pt idx="7">
                  <c:v>ГСД</c:v>
                </c:pt>
                <c:pt idx="8">
                  <c:v>ФБУ</c:v>
                </c:pt>
                <c:pt idx="9">
                  <c:v>ЭК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7761072"/>
        <c:axId val="177761464"/>
      </c:barChart>
      <c:catAx>
        <c:axId val="177761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761464"/>
        <c:crosses val="autoZero"/>
        <c:auto val="1"/>
        <c:lblAlgn val="ctr"/>
        <c:lblOffset val="100"/>
        <c:tickLblSkip val="1"/>
        <c:noMultiLvlLbl val="0"/>
      </c:catAx>
      <c:valAx>
        <c:axId val="177761464"/>
        <c:scaling>
          <c:orientation val="minMax"/>
          <c:max val="250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761072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70E6-BDC1-463E-AA01-4EB3ACCEAFB3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AEF86-08C6-4756-A40D-0A676399C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5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EF86-08C6-4756-A40D-0A676399C7A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2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EF86-08C6-4756-A40D-0A676399C7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9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30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57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42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3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8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5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68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53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72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68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1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7B9C-6D71-4736-9CCC-946FF46D610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EC30-99EF-428F-AA95-A78DABB4B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B9C-6D71-4736-9CCC-946FF46D610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DEC30-99EF-428F-AA95-A78DABB4B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B9C-6D71-4736-9CCC-946FF46D61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DEC30-99EF-428F-AA95-A78DABB4BA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2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448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35" y="232254"/>
            <a:ext cx="3211925" cy="2594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5230785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по экономике, финансам и кадровой политике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Сафронова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Ученый совет 22.11.2022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3177" y="6291879"/>
            <a:ext cx="246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Лента лицом вверх 6"/>
          <p:cNvSpPr/>
          <p:nvPr/>
        </p:nvSpPr>
        <p:spPr>
          <a:xfrm>
            <a:off x="194640" y="2996951"/>
            <a:ext cx="8784976" cy="2134143"/>
          </a:xfrm>
          <a:prstGeom prst="ribbon2">
            <a:avLst>
              <a:gd name="adj1" fmla="val 16667"/>
              <a:gd name="adj2" fmla="val 74253"/>
            </a:avLst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3212976"/>
            <a:ext cx="64310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контракт, как основной инструмент оценки качества работы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ППС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7030A0"/>
                </a:solidFill>
              </a:rPr>
              <a:t>Кафедра гуманитарных и социальных дисциплин</a:t>
            </a:r>
            <a:r>
              <a:rPr lang="ru-RU" sz="3000" dirty="0" smtClean="0">
                <a:solidFill>
                  <a:srgbClr val="7030A0"/>
                </a:solidFill>
              </a:rPr>
              <a:t/>
            </a:r>
            <a:br>
              <a:rPr lang="ru-RU" sz="3000" dirty="0" smtClean="0">
                <a:solidFill>
                  <a:srgbClr val="7030A0"/>
                </a:solidFill>
              </a:rPr>
            </a:br>
            <a:r>
              <a:rPr lang="ru-RU" sz="3000" dirty="0" smtClean="0">
                <a:solidFill>
                  <a:srgbClr val="7030A0"/>
                </a:solidFill>
              </a:rPr>
              <a:t>2021-2022 учебный год</a:t>
            </a:r>
            <a:endParaRPr lang="ru-RU" sz="30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093060"/>
              </p:ext>
            </p:extLst>
          </p:nvPr>
        </p:nvGraphicFramePr>
        <p:xfrm>
          <a:off x="457200" y="1844825"/>
          <a:ext cx="82296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6740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Количество ППС,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оформленных на кафедре в 2021-2022 учебном году по </a:t>
                      </a:r>
                      <a:r>
                        <a:rPr lang="ru-RU" b="1" baseline="0" dirty="0" smtClean="0">
                          <a:solidFill>
                            <a:srgbClr val="3366FF"/>
                          </a:solidFill>
                        </a:rPr>
                        <a:t>основному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месту работы, человек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42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оплаты труда,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13 447 173,25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74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ежемесячных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3 848 500,75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74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единовременных</a:t>
                      </a:r>
                      <a:r>
                        <a:rPr lang="ru-RU" baseline="0" dirty="0" smtClean="0">
                          <a:solidFill>
                            <a:srgbClr val="3366FF"/>
                          </a:solidFill>
                        </a:rPr>
                        <a:t>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2 309 348,18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06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7030A0"/>
                </a:solidFill>
              </a:rPr>
              <a:t>Кафедра финансов и бухгалтерского учета</a:t>
            </a:r>
            <a:r>
              <a:rPr lang="ru-RU" sz="3000" dirty="0" smtClean="0">
                <a:solidFill>
                  <a:srgbClr val="7030A0"/>
                </a:solidFill>
              </a:rPr>
              <a:t/>
            </a:r>
            <a:br>
              <a:rPr lang="ru-RU" sz="3000" dirty="0" smtClean="0">
                <a:solidFill>
                  <a:srgbClr val="7030A0"/>
                </a:solidFill>
              </a:rPr>
            </a:br>
            <a:r>
              <a:rPr lang="ru-RU" sz="3000" dirty="0" smtClean="0">
                <a:solidFill>
                  <a:srgbClr val="7030A0"/>
                </a:solidFill>
              </a:rPr>
              <a:t>2021-2022 учебный год</a:t>
            </a:r>
            <a:endParaRPr lang="ru-RU" sz="30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705231"/>
              </p:ext>
            </p:extLst>
          </p:nvPr>
        </p:nvGraphicFramePr>
        <p:xfrm>
          <a:off x="457200" y="1844825"/>
          <a:ext cx="8229600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/>
                <a:gridCol w="4042792"/>
              </a:tblGrid>
              <a:tr h="124728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Количество ППС,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оформленных на кафедре в 2021-2022 учебном году по </a:t>
                      </a:r>
                      <a:r>
                        <a:rPr lang="ru-RU" b="1" baseline="0" dirty="0" smtClean="0">
                          <a:solidFill>
                            <a:srgbClr val="3366FF"/>
                          </a:solidFill>
                        </a:rPr>
                        <a:t>основному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месту работы, человек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263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оплаты труда,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8 909 427,85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72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ежемесячных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2 319 743,35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72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единовременных</a:t>
                      </a:r>
                      <a:r>
                        <a:rPr lang="ru-RU" baseline="0" dirty="0" smtClean="0">
                          <a:solidFill>
                            <a:srgbClr val="3366FF"/>
                          </a:solidFill>
                        </a:rPr>
                        <a:t>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1 341 084,16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00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7030A0"/>
                </a:solidFill>
              </a:rPr>
              <a:t>Кафедра </a:t>
            </a:r>
            <a:r>
              <a:rPr lang="ru-RU" sz="3000" dirty="0" smtClean="0">
                <a:solidFill>
                  <a:srgbClr val="7030A0"/>
                </a:solidFill>
              </a:rPr>
              <a:t>экономики</a:t>
            </a:r>
            <a:br>
              <a:rPr lang="ru-RU" sz="3000" dirty="0" smtClean="0">
                <a:solidFill>
                  <a:srgbClr val="7030A0"/>
                </a:solidFill>
              </a:rPr>
            </a:br>
            <a:r>
              <a:rPr lang="ru-RU" sz="3000" dirty="0" smtClean="0">
                <a:solidFill>
                  <a:srgbClr val="7030A0"/>
                </a:solidFill>
              </a:rPr>
              <a:t>2021-2022 учебный год</a:t>
            </a:r>
            <a:endParaRPr lang="ru-RU" sz="30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308569"/>
              </p:ext>
            </p:extLst>
          </p:nvPr>
        </p:nvGraphicFramePr>
        <p:xfrm>
          <a:off x="457200" y="1844825"/>
          <a:ext cx="822960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18693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Количество ППС,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оформленных на кафедре в 2021-2022 учебном году по </a:t>
                      </a:r>
                      <a:r>
                        <a:rPr lang="ru-RU" b="1" baseline="0" dirty="0" smtClean="0">
                          <a:solidFill>
                            <a:srgbClr val="3366FF"/>
                          </a:solidFill>
                        </a:rPr>
                        <a:t>основному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месту работы, человек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766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оплаты труда,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5 039 319,55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8693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ежемесячных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1 223 292,05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8693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единовременных</a:t>
                      </a:r>
                      <a:r>
                        <a:rPr lang="ru-RU" baseline="0" dirty="0" smtClean="0">
                          <a:solidFill>
                            <a:srgbClr val="3366FF"/>
                          </a:solidFill>
                        </a:rPr>
                        <a:t>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914 606,67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46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4290"/>
            <a:ext cx="8928992" cy="114300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7030A0"/>
                </a:solidFill>
              </a:rPr>
              <a:t>Размер </a:t>
            </a:r>
            <a:r>
              <a:rPr lang="ru-RU" sz="3000" b="1" i="1" u="sng" dirty="0">
                <a:solidFill>
                  <a:srgbClr val="FF0000"/>
                </a:solidFill>
              </a:rPr>
              <a:t>ежемесячных</a:t>
            </a:r>
            <a:r>
              <a:rPr lang="ru-RU" sz="3000" dirty="0" smtClean="0">
                <a:solidFill>
                  <a:srgbClr val="7030A0"/>
                </a:solidFill>
              </a:rPr>
              <a:t> </a:t>
            </a:r>
            <a:r>
              <a:rPr lang="ru-RU" sz="3000" dirty="0">
                <a:solidFill>
                  <a:srgbClr val="7030A0"/>
                </a:solidFill>
              </a:rPr>
              <a:t>выплат </a:t>
            </a:r>
            <a:r>
              <a:rPr lang="ru-RU" sz="3000" dirty="0" smtClean="0">
                <a:solidFill>
                  <a:srgbClr val="7030A0"/>
                </a:solidFill>
              </a:rPr>
              <a:t>в </a:t>
            </a:r>
            <a:r>
              <a:rPr lang="ru-RU" sz="3000" dirty="0">
                <a:solidFill>
                  <a:srgbClr val="7030A0"/>
                </a:solidFill>
              </a:rPr>
              <a:t>рамках эффективного контракта ППС в разрезе кафедр в 2021-2022 уч. году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500801"/>
              </p:ext>
            </p:extLst>
          </p:nvPr>
        </p:nvGraphicFramePr>
        <p:xfrm>
          <a:off x="467544" y="1268760"/>
          <a:ext cx="82296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049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4290"/>
            <a:ext cx="8928992" cy="114300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7030A0"/>
                </a:solidFill>
              </a:rPr>
              <a:t>Размер </a:t>
            </a:r>
            <a:r>
              <a:rPr lang="ru-RU" sz="3000" b="1" u="sng" dirty="0" smtClean="0">
                <a:solidFill>
                  <a:srgbClr val="FF0000"/>
                </a:solidFill>
              </a:rPr>
              <a:t>единовременных </a:t>
            </a:r>
            <a:r>
              <a:rPr lang="ru-RU" sz="3000" dirty="0" smtClean="0">
                <a:solidFill>
                  <a:srgbClr val="7030A0"/>
                </a:solidFill>
              </a:rPr>
              <a:t>выплат </a:t>
            </a:r>
            <a:r>
              <a:rPr lang="ru-RU" sz="3000" dirty="0">
                <a:solidFill>
                  <a:srgbClr val="7030A0"/>
                </a:solidFill>
              </a:rPr>
              <a:t>в рамках эффективного контракта ППС в разрезе кафедр в 2021-2022 уч. году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404307"/>
              </p:ext>
            </p:extLst>
          </p:nvPr>
        </p:nvGraphicFramePr>
        <p:xfrm>
          <a:off x="467544" y="1484784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81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Университет\логотип синий на през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26" y="264149"/>
            <a:ext cx="3200142" cy="251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520" y="3429000"/>
            <a:ext cx="6192688" cy="2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663922"/>
              </p:ext>
            </p:extLst>
          </p:nvPr>
        </p:nvGraphicFramePr>
        <p:xfrm>
          <a:off x="457200" y="116632"/>
          <a:ext cx="82296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14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7030A0"/>
                </a:solidFill>
              </a:rPr>
              <a:t>Кафедра математики и естественно-научных </a:t>
            </a:r>
            <a:r>
              <a:rPr lang="ru-RU" sz="3000" dirty="0" smtClean="0">
                <a:solidFill>
                  <a:srgbClr val="7030A0"/>
                </a:solidFill>
              </a:rPr>
              <a:t>дисциплин</a:t>
            </a:r>
            <a:br>
              <a:rPr lang="ru-RU" sz="3000" dirty="0" smtClean="0">
                <a:solidFill>
                  <a:srgbClr val="7030A0"/>
                </a:solidFill>
              </a:rPr>
            </a:br>
            <a:r>
              <a:rPr lang="ru-RU" sz="3000" dirty="0" smtClean="0">
                <a:solidFill>
                  <a:srgbClr val="7030A0"/>
                </a:solidFill>
              </a:rPr>
              <a:t>2021-2022 учебный год</a:t>
            </a:r>
            <a:endParaRPr lang="ru-RU" sz="30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7127"/>
              </p:ext>
            </p:extLst>
          </p:nvPr>
        </p:nvGraphicFramePr>
        <p:xfrm>
          <a:off x="457200" y="1844825"/>
          <a:ext cx="8229600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4728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Количество ППС,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оформленных на кафедре в 2021-2022 учебном году по </a:t>
                      </a:r>
                      <a:r>
                        <a:rPr lang="ru-RU" b="1" baseline="0" dirty="0" smtClean="0">
                          <a:solidFill>
                            <a:srgbClr val="3366FF"/>
                          </a:solidFill>
                        </a:rPr>
                        <a:t>основному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месту работы, человек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10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263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оплаты труда,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8 031 356,80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72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ежемесячных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1 514 832,30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72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единовременных</a:t>
                      </a:r>
                      <a:r>
                        <a:rPr lang="ru-RU" baseline="0" dirty="0" smtClean="0">
                          <a:solidFill>
                            <a:srgbClr val="3366FF"/>
                          </a:solidFill>
                        </a:rPr>
                        <a:t>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1 408 472,90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7030A0"/>
                </a:solidFill>
              </a:rPr>
              <a:t>Кафедра информационных технологий и управляющих </a:t>
            </a:r>
            <a:r>
              <a:rPr lang="ru-RU" sz="3000" dirty="0" smtClean="0">
                <a:solidFill>
                  <a:srgbClr val="7030A0"/>
                </a:solidFill>
              </a:rPr>
              <a:t>систем</a:t>
            </a:r>
            <a:br>
              <a:rPr lang="ru-RU" sz="3000" dirty="0" smtClean="0">
                <a:solidFill>
                  <a:srgbClr val="7030A0"/>
                </a:solidFill>
              </a:rPr>
            </a:br>
            <a:r>
              <a:rPr lang="ru-RU" sz="3000" dirty="0" smtClean="0">
                <a:solidFill>
                  <a:srgbClr val="7030A0"/>
                </a:solidFill>
              </a:rPr>
              <a:t>2021-2022 учебный год</a:t>
            </a:r>
            <a:endParaRPr lang="ru-RU" sz="30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02382"/>
              </p:ext>
            </p:extLst>
          </p:nvPr>
        </p:nvGraphicFramePr>
        <p:xfrm>
          <a:off x="457200" y="1844825"/>
          <a:ext cx="82296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6740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Количество ППС,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оформленных на кафедре в 2021-2022 учебном году по </a:t>
                      </a:r>
                      <a:r>
                        <a:rPr lang="ru-RU" b="1" baseline="0" dirty="0" smtClean="0">
                          <a:solidFill>
                            <a:srgbClr val="3366FF"/>
                          </a:solidFill>
                        </a:rPr>
                        <a:t>основному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месту работы, человек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13</a:t>
                      </a:r>
                    </a:p>
                    <a:p>
                      <a:endParaRPr lang="ru-RU" b="0" dirty="0" smtClean="0">
                        <a:solidFill>
                          <a:srgbClr val="3366FF"/>
                        </a:solidFill>
                      </a:endParaRPr>
                    </a:p>
                    <a:p>
                      <a:endParaRPr lang="ru-RU" b="0" dirty="0" smtClean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42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оплаты труда,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10 938 704,70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74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ежемесячных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2 410 268,70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74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единовременных</a:t>
                      </a:r>
                      <a:r>
                        <a:rPr lang="ru-RU" baseline="0" dirty="0" smtClean="0">
                          <a:solidFill>
                            <a:srgbClr val="3366FF"/>
                          </a:solidFill>
                        </a:rPr>
                        <a:t>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1 857 539,68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71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7030A0"/>
                </a:solidFill>
              </a:rPr>
              <a:t>Кафедра </a:t>
            </a:r>
            <a:r>
              <a:rPr lang="ru-RU" sz="3000" dirty="0" smtClean="0">
                <a:solidFill>
                  <a:srgbClr val="7030A0"/>
                </a:solidFill>
              </a:rPr>
              <a:t>информационной безопасности </a:t>
            </a:r>
            <a:br>
              <a:rPr lang="ru-RU" sz="3000" dirty="0" smtClean="0">
                <a:solidFill>
                  <a:srgbClr val="7030A0"/>
                </a:solidFill>
              </a:rPr>
            </a:br>
            <a:r>
              <a:rPr lang="ru-RU" sz="3000" dirty="0" smtClean="0">
                <a:solidFill>
                  <a:srgbClr val="7030A0"/>
                </a:solidFill>
              </a:rPr>
              <a:t>2021-2022 учебный год</a:t>
            </a:r>
            <a:endParaRPr lang="ru-RU" sz="30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512219"/>
              </p:ext>
            </p:extLst>
          </p:nvPr>
        </p:nvGraphicFramePr>
        <p:xfrm>
          <a:off x="457200" y="1844825"/>
          <a:ext cx="82296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6740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Количество ППС,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оформленных на кафедре в 2021-2022 учебном году по </a:t>
                      </a:r>
                      <a:r>
                        <a:rPr lang="ru-RU" b="1" baseline="0" dirty="0" smtClean="0">
                          <a:solidFill>
                            <a:srgbClr val="3366FF"/>
                          </a:solidFill>
                        </a:rPr>
                        <a:t>основному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месту работы, человек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42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оплаты труда,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6 046 866,45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74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ежемесячных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986 432,70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74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единовременных</a:t>
                      </a:r>
                      <a:r>
                        <a:rPr lang="ru-RU" baseline="0" dirty="0" smtClean="0">
                          <a:solidFill>
                            <a:srgbClr val="3366FF"/>
                          </a:solidFill>
                        </a:rPr>
                        <a:t>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858 213,43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5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7030A0"/>
                </a:solidFill>
              </a:rPr>
              <a:t>Кафедра управления качеством и стандартизации</a:t>
            </a:r>
            <a:r>
              <a:rPr lang="ru-RU" sz="3000" dirty="0" smtClean="0">
                <a:solidFill>
                  <a:srgbClr val="7030A0"/>
                </a:solidFill>
              </a:rPr>
              <a:t/>
            </a:r>
            <a:br>
              <a:rPr lang="ru-RU" sz="3000" dirty="0" smtClean="0">
                <a:solidFill>
                  <a:srgbClr val="7030A0"/>
                </a:solidFill>
              </a:rPr>
            </a:br>
            <a:r>
              <a:rPr lang="ru-RU" sz="3000" dirty="0" smtClean="0">
                <a:solidFill>
                  <a:srgbClr val="7030A0"/>
                </a:solidFill>
              </a:rPr>
              <a:t>2021-2022 учебный год</a:t>
            </a:r>
            <a:endParaRPr lang="ru-RU" sz="30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375025"/>
              </p:ext>
            </p:extLst>
          </p:nvPr>
        </p:nvGraphicFramePr>
        <p:xfrm>
          <a:off x="457200" y="1844825"/>
          <a:ext cx="8229600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4728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Количество ППС,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оформленных на кафедре в 2021-2022 учебном году по </a:t>
                      </a:r>
                      <a:r>
                        <a:rPr lang="ru-RU" b="1" baseline="0" dirty="0" smtClean="0">
                          <a:solidFill>
                            <a:srgbClr val="3366FF"/>
                          </a:solidFill>
                        </a:rPr>
                        <a:t>основному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месту работы, человек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12</a:t>
                      </a:r>
                    </a:p>
                    <a:p>
                      <a:endParaRPr lang="ru-RU" b="0" dirty="0" smtClean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263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оплаты труда,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11 246 437,00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72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ежемесячных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2 976 502,25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72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единовременных</a:t>
                      </a:r>
                      <a:r>
                        <a:rPr lang="ru-RU" baseline="0" dirty="0" smtClean="0">
                          <a:solidFill>
                            <a:srgbClr val="3366FF"/>
                          </a:solidFill>
                        </a:rPr>
                        <a:t>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1 674 072,30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0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7030A0"/>
                </a:solidFill>
              </a:rPr>
              <a:t>Кафедра </a:t>
            </a:r>
            <a:r>
              <a:rPr lang="ru-RU" sz="3000" dirty="0" smtClean="0">
                <a:solidFill>
                  <a:srgbClr val="7030A0"/>
                </a:solidFill>
              </a:rPr>
              <a:t>техники </a:t>
            </a:r>
            <a:r>
              <a:rPr lang="ru-RU" sz="3000" dirty="0">
                <a:solidFill>
                  <a:srgbClr val="7030A0"/>
                </a:solidFill>
              </a:rPr>
              <a:t>и технологии</a:t>
            </a:r>
            <a:r>
              <a:rPr lang="ru-RU" sz="3000" dirty="0" smtClean="0">
                <a:solidFill>
                  <a:srgbClr val="7030A0"/>
                </a:solidFill>
              </a:rPr>
              <a:t/>
            </a:r>
            <a:br>
              <a:rPr lang="ru-RU" sz="3000" dirty="0" smtClean="0">
                <a:solidFill>
                  <a:srgbClr val="7030A0"/>
                </a:solidFill>
              </a:rPr>
            </a:br>
            <a:r>
              <a:rPr lang="ru-RU" sz="3000" dirty="0" smtClean="0">
                <a:solidFill>
                  <a:srgbClr val="7030A0"/>
                </a:solidFill>
              </a:rPr>
              <a:t>2021-2022 учебный год</a:t>
            </a:r>
            <a:endParaRPr lang="ru-RU" sz="30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944054"/>
              </p:ext>
            </p:extLst>
          </p:nvPr>
        </p:nvGraphicFramePr>
        <p:xfrm>
          <a:off x="457200" y="1844825"/>
          <a:ext cx="8229600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2717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Количество ППС,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оформленных на кафедре в 2021-2022 учебном году по </a:t>
                      </a:r>
                      <a:r>
                        <a:rPr lang="ru-RU" b="1" baseline="0" dirty="0" smtClean="0">
                          <a:solidFill>
                            <a:srgbClr val="3366FF"/>
                          </a:solidFill>
                        </a:rPr>
                        <a:t>основному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месту работы, человек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09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оплаты труда,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8 705 738,35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2717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ежемесячных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1 987 970,35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2717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единовременных</a:t>
                      </a:r>
                      <a:r>
                        <a:rPr lang="ru-RU" baseline="0" dirty="0" smtClean="0">
                          <a:solidFill>
                            <a:srgbClr val="3366FF"/>
                          </a:solidFill>
                        </a:rPr>
                        <a:t>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1 426 980,15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7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7030A0"/>
                </a:solidFill>
              </a:rPr>
              <a:t>Кафедра </a:t>
            </a:r>
            <a:r>
              <a:rPr lang="ru-RU" sz="3000" dirty="0" smtClean="0">
                <a:solidFill>
                  <a:srgbClr val="7030A0"/>
                </a:solidFill>
              </a:rPr>
              <a:t>управления</a:t>
            </a:r>
            <a:br>
              <a:rPr lang="ru-RU" sz="3000" dirty="0" smtClean="0">
                <a:solidFill>
                  <a:srgbClr val="7030A0"/>
                </a:solidFill>
              </a:rPr>
            </a:br>
            <a:r>
              <a:rPr lang="ru-RU" sz="3000" dirty="0" smtClean="0">
                <a:solidFill>
                  <a:srgbClr val="7030A0"/>
                </a:solidFill>
              </a:rPr>
              <a:t>2021-2022 учебный год</a:t>
            </a:r>
            <a:endParaRPr lang="ru-RU" sz="30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151954"/>
              </p:ext>
            </p:extLst>
          </p:nvPr>
        </p:nvGraphicFramePr>
        <p:xfrm>
          <a:off x="457200" y="1844825"/>
          <a:ext cx="8229600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4728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Количество ППС,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оформленных на кафедре в 2021-2022 учебном году по </a:t>
                      </a:r>
                      <a:r>
                        <a:rPr lang="ru-RU" b="1" baseline="0" dirty="0" smtClean="0">
                          <a:solidFill>
                            <a:srgbClr val="3366FF"/>
                          </a:solidFill>
                        </a:rPr>
                        <a:t>основному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месту работы, человек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263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оплаты труда,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12 023 642,90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72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ежемесячных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3 282 032,65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72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единовременных</a:t>
                      </a:r>
                      <a:r>
                        <a:rPr lang="ru-RU" baseline="0" dirty="0" smtClean="0">
                          <a:solidFill>
                            <a:srgbClr val="3366FF"/>
                          </a:solidFill>
                        </a:rPr>
                        <a:t>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1 944 344,34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0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7030A0"/>
                </a:solidFill>
              </a:rPr>
              <a:t>Кафедра иностранных языков</a:t>
            </a:r>
            <a:r>
              <a:rPr lang="ru-RU" sz="3000" dirty="0" smtClean="0">
                <a:solidFill>
                  <a:srgbClr val="7030A0"/>
                </a:solidFill>
              </a:rPr>
              <a:t/>
            </a:r>
            <a:br>
              <a:rPr lang="ru-RU" sz="3000" dirty="0" smtClean="0">
                <a:solidFill>
                  <a:srgbClr val="7030A0"/>
                </a:solidFill>
              </a:rPr>
            </a:br>
            <a:r>
              <a:rPr lang="ru-RU" sz="3000" dirty="0" smtClean="0">
                <a:solidFill>
                  <a:srgbClr val="7030A0"/>
                </a:solidFill>
              </a:rPr>
              <a:t>2021-2022 учебный год</a:t>
            </a:r>
            <a:endParaRPr lang="ru-RU" sz="30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207407"/>
              </p:ext>
            </p:extLst>
          </p:nvPr>
        </p:nvGraphicFramePr>
        <p:xfrm>
          <a:off x="457200" y="1844825"/>
          <a:ext cx="8229600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4728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Количество ППС,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оформленных на кафедре в 2021-2022 учебном году по </a:t>
                      </a:r>
                      <a:r>
                        <a:rPr lang="ru-RU" b="1" baseline="0" dirty="0" smtClean="0">
                          <a:solidFill>
                            <a:srgbClr val="3366FF"/>
                          </a:solidFill>
                        </a:rPr>
                        <a:t>основному</a:t>
                      </a:r>
                      <a:r>
                        <a:rPr lang="ru-RU" b="0" baseline="0" dirty="0" smtClean="0">
                          <a:solidFill>
                            <a:srgbClr val="3366FF"/>
                          </a:solidFill>
                        </a:rPr>
                        <a:t> месту работы, человек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263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оплаты труда,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7 207 456,05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72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ежемесячных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1 392 699,05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72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66FF"/>
                          </a:solidFill>
                        </a:rPr>
                        <a:t>Фонд единовременных</a:t>
                      </a:r>
                      <a:r>
                        <a:rPr lang="ru-RU" baseline="0" dirty="0" smtClean="0">
                          <a:solidFill>
                            <a:srgbClr val="3366FF"/>
                          </a:solidFill>
                        </a:rPr>
                        <a:t> выплат (эффективный контракт), рублей</a:t>
                      </a:r>
                      <a:endParaRPr lang="ru-RU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3366FF"/>
                          </a:solidFill>
                        </a:rPr>
                        <a:t>1 338 362,23</a:t>
                      </a:r>
                      <a:endParaRPr lang="ru-RU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3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7981</TotalTime>
  <Words>585</Words>
  <Application>Microsoft Office PowerPoint</Application>
  <PresentationFormat>Экран (4:3)</PresentationFormat>
  <Paragraphs>104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2_Тема Office</vt:lpstr>
      <vt:lpstr>Презентация PowerPoint</vt:lpstr>
      <vt:lpstr>Презентация PowerPoint</vt:lpstr>
      <vt:lpstr>Кафедра математики и естественно-научных дисциплин 2021-2022 учебный год</vt:lpstr>
      <vt:lpstr>Кафедра информационных технологий и управляющих систем 2021-2022 учебный год</vt:lpstr>
      <vt:lpstr>Кафедра информационной безопасности  2021-2022 учебный год</vt:lpstr>
      <vt:lpstr>Кафедра управления качеством и стандартизации 2021-2022 учебный год</vt:lpstr>
      <vt:lpstr>Кафедра техники и технологии 2021-2022 учебный год</vt:lpstr>
      <vt:lpstr>Кафедра управления 2021-2022 учебный год</vt:lpstr>
      <vt:lpstr>Кафедра иностранных языков 2021-2022 учебный год</vt:lpstr>
      <vt:lpstr>Кафедра гуманитарных и социальных дисциплин 2021-2022 учебный год</vt:lpstr>
      <vt:lpstr>Кафедра финансов и бухгалтерского учета 2021-2022 учебный год</vt:lpstr>
      <vt:lpstr>Кафедра экономики 2021-2022 учебный год</vt:lpstr>
      <vt:lpstr>Размер ежемесячных выплат в рамках эффективного контракта ППС в разрезе кафедр в 2021-2022 уч. году</vt:lpstr>
      <vt:lpstr>Размер единовременных выплат в рамках эффективного контракта ППС в разрезе кафедр в 2021-2022 уч. году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регионального научно-образовательного кластера «Северо-Восток» на базе Технологического университета</dc:title>
  <dc:creator>Москаленко</dc:creator>
  <cp:lastModifiedBy>Пейчинович Елена Александровна</cp:lastModifiedBy>
  <cp:revision>294</cp:revision>
  <cp:lastPrinted>2020-03-13T07:42:28Z</cp:lastPrinted>
  <dcterms:created xsi:type="dcterms:W3CDTF">2015-06-03T11:34:29Z</dcterms:created>
  <dcterms:modified xsi:type="dcterms:W3CDTF">2022-11-29T07:43:29Z</dcterms:modified>
</cp:coreProperties>
</file>