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4" r:id="rId3"/>
    <p:sldId id="285" r:id="rId4"/>
    <p:sldId id="286" r:id="rId5"/>
    <p:sldId id="287" r:id="rId6"/>
    <p:sldId id="288" r:id="rId7"/>
    <p:sldId id="264" r:id="rId8"/>
    <p:sldId id="283" r:id="rId9"/>
    <p:sldId id="281" r:id="rId10"/>
    <p:sldId id="277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5B5"/>
    <a:srgbClr val="E36C09"/>
    <a:srgbClr val="002953"/>
    <a:srgbClr val="FBD551"/>
    <a:srgbClr val="2A5EA7"/>
    <a:srgbClr val="FDEADA"/>
    <a:srgbClr val="FDEA12"/>
    <a:srgbClr val="001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 showGuides="1">
      <p:cViewPr varScale="1">
        <p:scale>
          <a:sx n="61" d="100"/>
          <a:sy n="61" d="100"/>
        </p:scale>
        <p:origin x="78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F88D7-384A-4076-B320-49F227F2514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3AC72-6EF5-41CA-BDAF-D3E69B929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7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AC72-6EF5-41CA-BDAF-D3E69B9294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6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AC72-6EF5-41CA-BDAF-D3E69B9294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8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AC72-6EF5-41CA-BDAF-D3E69B9294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3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AE61224-6208-4388-840A-2A613B842650}"/>
              </a:ext>
            </a:extLst>
          </p:cNvPr>
          <p:cNvGrpSpPr/>
          <p:nvPr userDrawn="1"/>
        </p:nvGrpSpPr>
        <p:grpSpPr>
          <a:xfrm>
            <a:off x="-1871181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id="{9C262CDC-D38F-428C-A15E-DDD5A48C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id="{6CA70729-6AED-407B-8058-1348C4E2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9778" y="4451237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69968" y="4979181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accent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pic>
        <p:nvPicPr>
          <p:cNvPr id="19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7006" y="816110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5387683" y="-1955884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404664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612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21" name="Текст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2684"/>
            <a:ext cx="10515600" cy="4736714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7" name="Объект 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Заголовок 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614612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1" name="Заголовок 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25763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 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5" name="Заголовок 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92309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pic>
        <p:nvPicPr>
          <p:cNvPr id="26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446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0425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9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4" name="Заголовок 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40" y="874687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0939" y="2597809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469" y="898091"/>
            <a:ext cx="6172200" cy="5511306"/>
          </a:xfrm>
        </p:spPr>
        <p:txBody>
          <a:bodyPr rtlCol="0"/>
          <a:lstStyle>
            <a:lvl1pPr>
              <a:defRPr sz="3200"/>
            </a:lvl1pPr>
            <a:lvl2pPr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defRPr sz="2400"/>
            </a:lvl3pPr>
            <a:lvl4pPr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babenko.ov\Desktop\Шапки с логотипом\синя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89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52" y="505942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61690" y="1478211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Место для замещающего текста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pic>
        <p:nvPicPr>
          <p:cNvPr id="9" name="Picture 3" descr="C:\Users\babenko.ov\Desktop\Шапки с логотипом\синя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89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pic>
        <p:nvPicPr>
          <p:cNvPr id="17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pic>
        <p:nvPicPr>
          <p:cNvPr id="11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Рисунок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03099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pic>
        <p:nvPicPr>
          <p:cNvPr id="18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20" y="558856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2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pic>
        <p:nvPicPr>
          <p:cNvPr id="17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20" y="536553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15938" y="1483112"/>
            <a:ext cx="11136312" cy="4828478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15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58855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Королев МО – 2022 г.</a:t>
            </a:r>
          </a:p>
        </p:txBody>
      </p:sp>
      <p:pic>
        <p:nvPicPr>
          <p:cNvPr id="11" name="Picture 3" descr="C:\Users\babenko.ov\Desktop\Шапки с логотипом\синяя шапка для п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44" y="102238"/>
            <a:ext cx="7559675" cy="792162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5" name="Овал 4"/>
          <p:cNvSpPr/>
          <p:nvPr/>
        </p:nvSpPr>
        <p:spPr>
          <a:xfrm>
            <a:off x="767682" y="692696"/>
            <a:ext cx="5312552" cy="5312552"/>
          </a:xfrm>
          <a:prstGeom prst="ellipse">
            <a:avLst/>
          </a:prstGeom>
          <a:solidFill>
            <a:srgbClr val="FBD5B5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3432" y="1700808"/>
            <a:ext cx="4968552" cy="295232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95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Концепция развития Технологического университета</a:t>
            </a:r>
            <a:br>
              <a:rPr lang="ru-RU" sz="2800" dirty="0">
                <a:solidFill>
                  <a:srgbClr val="00295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95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295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2A5EA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направления деятельности в 2022-2023 учебном году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343650" y="3645913"/>
            <a:ext cx="5143500" cy="503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1"/>
                </a:solidFill>
              </a:rPr>
              <a:t>Служба проректора по стратегическому развитию и цифровой трансформации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9587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10526"/>
            <a:ext cx="7176120" cy="822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27384"/>
            <a:ext cx="7176120" cy="822166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Благодарим за внимание!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295800" y="908720"/>
            <a:ext cx="33855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6" name="Picture 3" descr="C:\Users\babenko.ov\Desktop\Шапки с логотипом\синяя шапка для п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44" y="5733182"/>
            <a:ext cx="7559675" cy="792162"/>
          </a:xfrm>
          <a:prstGeom prst="rect">
            <a:avLst/>
          </a:prstGeom>
          <a:solidFill>
            <a:schemeClr val="accent1"/>
          </a:solidFill>
          <a:extLst/>
        </p:spPr>
      </p:pic>
    </p:spTree>
    <p:extLst>
      <p:ext uri="{BB962C8B-B14F-4D97-AF65-F5344CB8AC3E}">
        <p14:creationId xmlns:p14="http://schemas.microsoft.com/office/powerpoint/2010/main" val="39366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495600" y="0"/>
            <a:ext cx="9696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0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2351584" cy="120836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BD5B5"/>
                </a:solidFill>
              </a:rPr>
              <a:t>Проекты</a:t>
            </a:r>
            <a:r>
              <a:rPr lang="en-US" sz="2800" dirty="0">
                <a:solidFill>
                  <a:srgbClr val="FBD5B5"/>
                </a:solidFill>
              </a:rPr>
              <a:t/>
            </a:r>
            <a:br>
              <a:rPr lang="en-US" sz="2800" dirty="0">
                <a:solidFill>
                  <a:srgbClr val="FBD5B5"/>
                </a:solidFill>
              </a:rPr>
            </a:br>
            <a:r>
              <a:rPr lang="ru-RU" sz="2800" dirty="0" smtClean="0">
                <a:solidFill>
                  <a:srgbClr val="FBD5B5"/>
                </a:solidFill>
              </a:rPr>
              <a:t>программы</a:t>
            </a:r>
            <a:br>
              <a:rPr lang="ru-RU" sz="2800" dirty="0" smtClean="0">
                <a:solidFill>
                  <a:srgbClr val="FBD5B5"/>
                </a:solidFill>
              </a:rPr>
            </a:br>
            <a:r>
              <a:rPr lang="ru-RU" sz="2800" dirty="0" smtClean="0">
                <a:solidFill>
                  <a:srgbClr val="FBD5B5"/>
                </a:solidFill>
              </a:rPr>
              <a:t>развития</a:t>
            </a:r>
            <a:endParaRPr lang="ru-RU" sz="2800" dirty="0">
              <a:solidFill>
                <a:srgbClr val="FBD5B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0604" y="1652607"/>
            <a:ext cx="2506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№1. Повышение практической ориентированности образования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980555" y="2924944"/>
            <a:ext cx="573314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95600" y="44624"/>
            <a:ext cx="969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Обеспечение </a:t>
            </a:r>
            <a:r>
              <a:rPr lang="ru-RU" sz="1400" dirty="0">
                <a:solidFill>
                  <a:schemeClr val="bg1"/>
                </a:solidFill>
              </a:rPr>
              <a:t>лидирующих позиций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Университета </a:t>
            </a:r>
            <a:r>
              <a:rPr lang="ru-RU" sz="1400" dirty="0">
                <a:solidFill>
                  <a:schemeClr val="bg1"/>
                </a:solidFill>
              </a:rPr>
              <a:t>в подготовке ИТ и инженерных кадров для ракетно-космической отрасли и </a:t>
            </a:r>
            <a:r>
              <a:rPr lang="ru-RU" sz="1400" dirty="0" smtClean="0">
                <a:solidFill>
                  <a:schemeClr val="bg1"/>
                </a:solidFill>
              </a:rPr>
              <a:t>ИТ-сферы.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Построение </a:t>
            </a:r>
            <a:r>
              <a:rPr lang="ru-RU" sz="1400" dirty="0">
                <a:solidFill>
                  <a:schemeClr val="bg1"/>
                </a:solidFill>
              </a:rPr>
              <a:t>новой модели учебного процесса, сочетающей образовательную, научную и практическую составляющие, высокий уровень преподавания </a:t>
            </a:r>
            <a:r>
              <a:rPr lang="ru-RU" sz="1400" dirty="0" smtClean="0">
                <a:solidFill>
                  <a:schemeClr val="bg1"/>
                </a:solidFill>
              </a:rPr>
              <a:t>фундаментальных </a:t>
            </a:r>
            <a:r>
              <a:rPr lang="ru-RU" sz="1400" dirty="0">
                <a:solidFill>
                  <a:schemeClr val="bg1"/>
                </a:solidFill>
              </a:rPr>
              <a:t>дисциплин, раннее погружение в научную и прикладную </a:t>
            </a:r>
            <a:r>
              <a:rPr lang="ru-RU" sz="1400" dirty="0" smtClean="0">
                <a:solidFill>
                  <a:schemeClr val="bg1"/>
                </a:solidFill>
              </a:rPr>
              <a:t>практическую </a:t>
            </a:r>
            <a:r>
              <a:rPr lang="ru-RU" sz="1400" dirty="0">
                <a:solidFill>
                  <a:schemeClr val="bg1"/>
                </a:solidFill>
              </a:rPr>
              <a:t>деятельность </a:t>
            </a:r>
            <a:r>
              <a:rPr lang="ru-RU" sz="1400" dirty="0" smtClean="0">
                <a:solidFill>
                  <a:schemeClr val="bg1"/>
                </a:solidFill>
              </a:rPr>
              <a:t>под руководством ведущих специалистов, </a:t>
            </a:r>
            <a:r>
              <a:rPr lang="ru-RU" sz="1400" dirty="0">
                <a:solidFill>
                  <a:schemeClr val="bg1"/>
                </a:solidFill>
              </a:rPr>
              <a:t>использование внешних </a:t>
            </a:r>
            <a:r>
              <a:rPr lang="ru-RU" sz="1400" dirty="0" smtClean="0">
                <a:solidFill>
                  <a:schemeClr val="bg1"/>
                </a:solidFill>
              </a:rPr>
              <a:t>информационно-образовательных ресурсов и </a:t>
            </a:r>
            <a:r>
              <a:rPr lang="ru-RU" sz="1400" dirty="0">
                <a:solidFill>
                  <a:schemeClr val="bg1"/>
                </a:solidFill>
              </a:rPr>
              <a:t>преподавателей, применение </a:t>
            </a:r>
            <a:r>
              <a:rPr lang="ru-RU" sz="1400" dirty="0" smtClean="0">
                <a:solidFill>
                  <a:schemeClr val="bg1"/>
                </a:solidFill>
              </a:rPr>
              <a:t>современного экспериментального</a:t>
            </a:r>
            <a:r>
              <a:rPr lang="ru-RU" sz="1400" dirty="0">
                <a:solidFill>
                  <a:schemeClr val="bg1"/>
                </a:solidFill>
              </a:rPr>
              <a:t>, испытательного и вычислительного </a:t>
            </a:r>
            <a:r>
              <a:rPr lang="ru-RU" sz="1400" dirty="0" smtClean="0">
                <a:solidFill>
                  <a:schemeClr val="bg1"/>
                </a:solidFill>
              </a:rPr>
              <a:t>оборудования, индивидуальный </a:t>
            </a:r>
            <a:r>
              <a:rPr lang="ru-RU" sz="1400" dirty="0">
                <a:solidFill>
                  <a:schemeClr val="bg1"/>
                </a:solidFill>
              </a:rPr>
              <a:t>подход к склонным к науке и технологиям </a:t>
            </a:r>
            <a:r>
              <a:rPr lang="ru-RU" sz="1400" dirty="0" smtClean="0">
                <a:solidFill>
                  <a:schemeClr val="bg1"/>
                </a:solidFill>
              </a:rPr>
              <a:t>обучающимся.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Университет будет выпускать высококвалифицированные </a:t>
            </a:r>
            <a:r>
              <a:rPr lang="ru-RU" sz="1400" dirty="0" smtClean="0">
                <a:solidFill>
                  <a:schemeClr val="bg1"/>
                </a:solidFill>
              </a:rPr>
              <a:t>кадры специалистов </a:t>
            </a:r>
            <a:r>
              <a:rPr lang="ru-RU" sz="1400" dirty="0">
                <a:solidFill>
                  <a:schemeClr val="bg1"/>
                </a:solidFill>
              </a:rPr>
              <a:t>нового типа для ракетно-космической и ИТ-сферы, готовые к решению сверхсложных научных и прикладных практических задач непосредственно после получения диплома; </a:t>
            </a:r>
            <a:r>
              <a:rPr lang="ru-RU" sz="1400" dirty="0" smtClean="0">
                <a:solidFill>
                  <a:schemeClr val="bg1"/>
                </a:solidFill>
              </a:rPr>
              <a:t>удовлетворенность </a:t>
            </a:r>
            <a:r>
              <a:rPr lang="ru-RU" sz="1400" dirty="0">
                <a:solidFill>
                  <a:schemeClr val="bg1"/>
                </a:solidFill>
              </a:rPr>
              <a:t>базовых кафедр и предприятий-партнеров качеством подготовки выпускников; повышение популярности Университета среди </a:t>
            </a:r>
            <a:r>
              <a:rPr lang="ru-RU" sz="1400" dirty="0" smtClean="0">
                <a:solidFill>
                  <a:schemeClr val="bg1"/>
                </a:solidFill>
              </a:rPr>
              <a:t>абитуриентов, рост </a:t>
            </a:r>
            <a:r>
              <a:rPr lang="ru-RU" sz="1400" dirty="0">
                <a:solidFill>
                  <a:schemeClr val="bg1"/>
                </a:solidFill>
              </a:rPr>
              <a:t>престижа Университета в целом.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0280" y="66110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Цель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98136" y="714182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Описание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95600" y="1988840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Ожидаемые </a:t>
            </a:r>
            <a:r>
              <a:rPr lang="ru-RU" sz="1600" b="1" dirty="0">
                <a:solidFill>
                  <a:srgbClr val="E36C09"/>
                </a:solidFill>
                <a:latin typeface="+mj-lt"/>
              </a:rPr>
              <a:t>результаты</a:t>
            </a:r>
          </a:p>
        </p:txBody>
      </p:sp>
      <p:sp>
        <p:nvSpPr>
          <p:cNvPr id="32" name="Параллелограмм 31"/>
          <p:cNvSpPr/>
          <p:nvPr/>
        </p:nvSpPr>
        <p:spPr>
          <a:xfrm>
            <a:off x="2818840" y="3123686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Параллелограмм 32"/>
          <p:cNvSpPr/>
          <p:nvPr/>
        </p:nvSpPr>
        <p:spPr>
          <a:xfrm>
            <a:off x="3513861" y="3123686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Параллелограмм 33"/>
          <p:cNvSpPr/>
          <p:nvPr/>
        </p:nvSpPr>
        <p:spPr>
          <a:xfrm>
            <a:off x="4208883" y="3123686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Параллелограмм 34"/>
          <p:cNvSpPr/>
          <p:nvPr/>
        </p:nvSpPr>
        <p:spPr>
          <a:xfrm>
            <a:off x="4903904" y="3123686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Параллелограмм 35"/>
          <p:cNvSpPr/>
          <p:nvPr/>
        </p:nvSpPr>
        <p:spPr>
          <a:xfrm>
            <a:off x="5598925" y="3123686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Параллелограмм 36"/>
          <p:cNvSpPr/>
          <p:nvPr/>
        </p:nvSpPr>
        <p:spPr>
          <a:xfrm>
            <a:off x="6293946" y="3123686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араллелограмм 37"/>
          <p:cNvSpPr/>
          <p:nvPr/>
        </p:nvSpPr>
        <p:spPr>
          <a:xfrm>
            <a:off x="7029801" y="3123686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Параллелограмм 38"/>
          <p:cNvSpPr/>
          <p:nvPr/>
        </p:nvSpPr>
        <p:spPr>
          <a:xfrm>
            <a:off x="7724822" y="3123686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Параллелограмм 39"/>
          <p:cNvSpPr/>
          <p:nvPr/>
        </p:nvSpPr>
        <p:spPr>
          <a:xfrm>
            <a:off x="8419843" y="3123686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Параллелограмм 40"/>
          <p:cNvSpPr/>
          <p:nvPr/>
        </p:nvSpPr>
        <p:spPr>
          <a:xfrm>
            <a:off x="9114865" y="3123686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Параллелограмм 41"/>
          <p:cNvSpPr/>
          <p:nvPr/>
        </p:nvSpPr>
        <p:spPr>
          <a:xfrm>
            <a:off x="9809886" y="3123686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Параллелограмм 42"/>
          <p:cNvSpPr/>
          <p:nvPr/>
        </p:nvSpPr>
        <p:spPr>
          <a:xfrm>
            <a:off x="10504907" y="3123686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Параллелограмм 43"/>
          <p:cNvSpPr/>
          <p:nvPr/>
        </p:nvSpPr>
        <p:spPr>
          <a:xfrm>
            <a:off x="11199928" y="3123686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Параллелограмм 45"/>
          <p:cNvSpPr/>
          <p:nvPr/>
        </p:nvSpPr>
        <p:spPr>
          <a:xfrm>
            <a:off x="263352" y="3123686"/>
            <a:ext cx="656712" cy="54726"/>
          </a:xfrm>
          <a:prstGeom prst="parallelogram">
            <a:avLst>
              <a:gd name="adj" fmla="val 140840"/>
            </a:avLst>
          </a:prstGeom>
          <a:solidFill>
            <a:schemeClr val="accent1"/>
          </a:solidFill>
          <a:ln>
            <a:solidFill>
              <a:srgbClr val="FBD5B5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Параллелограмм 46"/>
          <p:cNvSpPr/>
          <p:nvPr/>
        </p:nvSpPr>
        <p:spPr>
          <a:xfrm>
            <a:off x="958373" y="3123686"/>
            <a:ext cx="656712" cy="54726"/>
          </a:xfrm>
          <a:prstGeom prst="parallelogram">
            <a:avLst>
              <a:gd name="adj" fmla="val 140840"/>
            </a:avLst>
          </a:prstGeom>
          <a:solidFill>
            <a:schemeClr val="accent1"/>
          </a:solidFill>
          <a:ln>
            <a:solidFill>
              <a:srgbClr val="FBD5B5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Параллелограмм 47"/>
          <p:cNvSpPr/>
          <p:nvPr/>
        </p:nvSpPr>
        <p:spPr>
          <a:xfrm>
            <a:off x="1653394" y="3123686"/>
            <a:ext cx="656712" cy="54726"/>
          </a:xfrm>
          <a:prstGeom prst="parallelogram">
            <a:avLst>
              <a:gd name="adj" fmla="val 140840"/>
            </a:avLst>
          </a:prstGeom>
          <a:solidFill>
            <a:schemeClr val="accent1"/>
          </a:solidFill>
          <a:ln>
            <a:solidFill>
              <a:srgbClr val="FBD5B5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TextBox 52"/>
          <p:cNvSpPr txBox="1"/>
          <p:nvPr/>
        </p:nvSpPr>
        <p:spPr>
          <a:xfrm>
            <a:off x="-24680" y="3771758"/>
            <a:ext cx="2506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№2. Создание Центра прорывных наукоемких технологий           лазерной обработки материалов и аддитивного производства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81524" y="3111487"/>
            <a:ext cx="969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Обеспечение научно-технического задела в области </a:t>
            </a:r>
            <a:r>
              <a:rPr lang="ru-RU" sz="1400" dirty="0" smtClean="0">
                <a:solidFill>
                  <a:schemeClr val="bg1"/>
                </a:solidFill>
              </a:rPr>
              <a:t>применения </a:t>
            </a:r>
            <a:r>
              <a:rPr lang="ru-RU" sz="1400" dirty="0">
                <a:solidFill>
                  <a:schemeClr val="bg1"/>
                </a:solidFill>
              </a:rPr>
              <a:t>систем </a:t>
            </a:r>
            <a:r>
              <a:rPr lang="ru-RU" sz="1400" dirty="0" smtClean="0">
                <a:solidFill>
                  <a:schemeClr val="bg1"/>
                </a:solidFill>
              </a:rPr>
              <a:t>цифрового </a:t>
            </a:r>
            <a:r>
              <a:rPr lang="ru-RU" sz="1400" dirty="0">
                <a:solidFill>
                  <a:schemeClr val="bg1"/>
                </a:solidFill>
              </a:rPr>
              <a:t>проектирования, моделирования и производства изделий авиакосмической техники с использованием лазерных и аддитивных технологий и композиционных материалов на базе собственного научно-производственного центра.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Создание главного научно-испытательного и производственного центра лазерной обработки материалов, аддитивного производства и композиционных материалов в Москве и Московской области; обеспечение полного научно-производственного цикла, включающего цифровое проектирование, математическое и физико-химическое моделирование, испытание и опытное наукоемкое производство </a:t>
            </a:r>
            <a:r>
              <a:rPr lang="ru-RU" sz="1400" dirty="0" smtClean="0">
                <a:solidFill>
                  <a:schemeClr val="bg1"/>
                </a:solidFill>
              </a:rPr>
              <a:t>изделий </a:t>
            </a:r>
            <a:r>
              <a:rPr lang="ru-RU" sz="1400" dirty="0">
                <a:solidFill>
                  <a:schemeClr val="bg1"/>
                </a:solidFill>
              </a:rPr>
              <a:t>для авиационной, ракетно-космической и смежных областей; работа в составе профильных научно-образовательных консорциумов и профессиональных </a:t>
            </a:r>
            <a:r>
              <a:rPr lang="ru-RU" sz="1400" dirty="0" smtClean="0">
                <a:solidFill>
                  <a:schemeClr val="bg1"/>
                </a:solidFill>
              </a:rPr>
              <a:t>объединений</a:t>
            </a:r>
            <a:r>
              <a:rPr lang="ru-RU" sz="1400" dirty="0">
                <a:solidFill>
                  <a:schemeClr val="bg1"/>
                </a:solidFill>
              </a:rPr>
              <a:t>; выполнение заказов для системообразующих предприятий отрасли; </a:t>
            </a:r>
            <a:r>
              <a:rPr lang="ru-RU" sz="1400" dirty="0" smtClean="0">
                <a:solidFill>
                  <a:schemeClr val="bg1"/>
                </a:solidFill>
              </a:rPr>
              <a:t>вовлечение </a:t>
            </a:r>
            <a:r>
              <a:rPr lang="ru-RU" sz="1400" dirty="0">
                <a:solidFill>
                  <a:schemeClr val="bg1"/>
                </a:solidFill>
              </a:rPr>
              <a:t>обучающихся в научную и практическую проектную деятельность.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В Университете появится научно-испытательный центр, выполняющий заказы и научно-исследовательские и опытно-конструкторские работы (далее – НИОКР) для предприятий отрасли и предлагающий передовые </a:t>
            </a:r>
            <a:r>
              <a:rPr lang="ru-RU" sz="1400" dirty="0" smtClean="0">
                <a:solidFill>
                  <a:schemeClr val="bg1"/>
                </a:solidFill>
              </a:rPr>
              <a:t>высоко технологичные решения, </a:t>
            </a:r>
            <a:r>
              <a:rPr lang="ru-RU" sz="1400" dirty="0">
                <a:solidFill>
                  <a:schemeClr val="bg1"/>
                </a:solidFill>
              </a:rPr>
              <a:t>на базе центра будет осуществляться подготовка студентов, обладающих </a:t>
            </a:r>
            <a:r>
              <a:rPr lang="ru-RU" sz="1400" dirty="0" smtClean="0">
                <a:solidFill>
                  <a:schemeClr val="bg1"/>
                </a:solidFill>
              </a:rPr>
              <a:t>уникальными </a:t>
            </a:r>
            <a:r>
              <a:rPr lang="ru-RU" sz="1400" dirty="0">
                <a:solidFill>
                  <a:schemeClr val="bg1"/>
                </a:solidFill>
              </a:rPr>
              <a:t>знаниями, востребованными в цифровой высокотехнологичной экономике </a:t>
            </a:r>
            <a:r>
              <a:rPr lang="ru-RU" sz="1400" dirty="0" smtClean="0">
                <a:solidFill>
                  <a:schemeClr val="bg1"/>
                </a:solidFill>
              </a:rPr>
              <a:t>будущего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06204" y="3132973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Цель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84060" y="3987782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Описание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81524" y="5665452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Ожидаемые </a:t>
            </a:r>
            <a:r>
              <a:rPr lang="ru-RU" sz="1600" b="1" dirty="0">
                <a:solidFill>
                  <a:srgbClr val="E36C09"/>
                </a:solidFill>
                <a:latin typeface="+mj-lt"/>
              </a:rPr>
              <a:t>результаты</a:t>
            </a:r>
          </a:p>
        </p:txBody>
      </p:sp>
      <p:sp>
        <p:nvSpPr>
          <p:cNvPr id="58" name="Выгнутая влево стрелка 1">
            <a:extLst>
              <a:ext uri="{FF2B5EF4-FFF2-40B4-BE49-F238E27FC236}">
                <a16:creationId xmlns:a16="http://schemas.microsoft.com/office/drawing/2014/main" id="{4678EBDE-91BD-2B50-4ACB-FCF8BE7B7BB5}"/>
              </a:ext>
            </a:extLst>
          </p:cNvPr>
          <p:cNvSpPr/>
          <p:nvPr/>
        </p:nvSpPr>
        <p:spPr>
          <a:xfrm>
            <a:off x="11665296" y="6309320"/>
            <a:ext cx="479376" cy="510008"/>
          </a:xfrm>
          <a:prstGeom prst="curvedRightArrow">
            <a:avLst/>
          </a:prstGeom>
          <a:solidFill>
            <a:srgbClr val="FBD5B5"/>
          </a:solidFill>
          <a:ln w="57150">
            <a:noFill/>
          </a:ln>
        </p:spPr>
        <p:txBody>
          <a:bodyPr anchor="ctr" anchorCtr="0"/>
          <a:lstStyle/>
          <a:p>
            <a:pPr algn="ctr"/>
            <a:endParaRPr lang="ru-RU" sz="2400" b="1">
              <a:solidFill>
                <a:srgbClr val="001B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495600" y="0"/>
            <a:ext cx="9696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0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2351584" cy="120836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BD5B5"/>
                </a:solidFill>
              </a:rPr>
              <a:t>Проекты</a:t>
            </a:r>
            <a:r>
              <a:rPr lang="en-US" sz="2800" dirty="0">
                <a:solidFill>
                  <a:srgbClr val="FBD5B5"/>
                </a:solidFill>
              </a:rPr>
              <a:t/>
            </a:r>
            <a:br>
              <a:rPr lang="en-US" sz="2800" dirty="0">
                <a:solidFill>
                  <a:srgbClr val="FBD5B5"/>
                </a:solidFill>
              </a:rPr>
            </a:br>
            <a:r>
              <a:rPr lang="ru-RU" sz="2800" dirty="0" smtClean="0">
                <a:solidFill>
                  <a:srgbClr val="FBD5B5"/>
                </a:solidFill>
              </a:rPr>
              <a:t>программы</a:t>
            </a:r>
            <a:br>
              <a:rPr lang="ru-RU" sz="2800" dirty="0" smtClean="0">
                <a:solidFill>
                  <a:srgbClr val="FBD5B5"/>
                </a:solidFill>
              </a:rPr>
            </a:br>
            <a:r>
              <a:rPr lang="ru-RU" sz="2800" dirty="0" smtClean="0">
                <a:solidFill>
                  <a:srgbClr val="FBD5B5"/>
                </a:solidFill>
              </a:rPr>
              <a:t>развития</a:t>
            </a:r>
            <a:endParaRPr lang="ru-RU" sz="2800" dirty="0">
              <a:solidFill>
                <a:srgbClr val="FBD5B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0604" y="2446431"/>
            <a:ext cx="2506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№3. Технологическое превосходство, присущее лидирующему цифровому ВУЗу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5600" y="827415"/>
            <a:ext cx="9696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Стать ВУЗом № 1 в Российской Федерации по автоматизации процессов и данных для поддержки образовательной и научной деятельности Университета, включая обеспечивающие функции.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Тотальная </a:t>
            </a:r>
            <a:r>
              <a:rPr lang="ru-RU" sz="1400" dirty="0" err="1">
                <a:solidFill>
                  <a:schemeClr val="bg1"/>
                </a:solidFill>
              </a:rPr>
              <a:t>цифровизация</a:t>
            </a:r>
            <a:r>
              <a:rPr lang="ru-RU" sz="1400" dirty="0">
                <a:solidFill>
                  <a:schemeClr val="bg1"/>
                </a:solidFill>
              </a:rPr>
              <a:t> и автоматизация, полный отказ от бумажного </a:t>
            </a:r>
            <a:r>
              <a:rPr lang="ru-RU" sz="1400" dirty="0" smtClean="0">
                <a:solidFill>
                  <a:schemeClr val="bg1"/>
                </a:solidFill>
              </a:rPr>
              <a:t>документооборота </a:t>
            </a:r>
            <a:r>
              <a:rPr lang="ru-RU" sz="1400" dirty="0">
                <a:solidFill>
                  <a:schemeClr val="bg1"/>
                </a:solidFill>
              </a:rPr>
              <a:t>(за исключением требуемого контролирующими и надзорными </a:t>
            </a:r>
            <a:r>
              <a:rPr lang="ru-RU" sz="1400" dirty="0" smtClean="0">
                <a:solidFill>
                  <a:schemeClr val="bg1"/>
                </a:solidFill>
              </a:rPr>
              <a:t>органами </a:t>
            </a:r>
            <a:r>
              <a:rPr lang="ru-RU" sz="1400" dirty="0">
                <a:solidFill>
                  <a:schemeClr val="bg1"/>
                </a:solidFill>
              </a:rPr>
              <a:t>и необходимого по действующему законодательству), применение технологий искусственного интеллекта для поддержки, управления и контроля </a:t>
            </a:r>
            <a:r>
              <a:rPr lang="ru-RU" sz="1400" dirty="0" smtClean="0">
                <a:solidFill>
                  <a:schemeClr val="bg1"/>
                </a:solidFill>
              </a:rPr>
              <a:t>образовательной </a:t>
            </a:r>
            <a:r>
              <a:rPr lang="ru-RU" sz="1400" dirty="0">
                <a:solidFill>
                  <a:schemeClr val="bg1"/>
                </a:solidFill>
              </a:rPr>
              <a:t>и научной деятельности, в частности, выстраивание индивидуальных </a:t>
            </a:r>
            <a:r>
              <a:rPr lang="ru-RU" sz="1400" dirty="0" smtClean="0">
                <a:solidFill>
                  <a:schemeClr val="bg1"/>
                </a:solidFill>
              </a:rPr>
              <a:t>образовательных </a:t>
            </a:r>
            <a:r>
              <a:rPr lang="ru-RU" sz="1400" dirty="0">
                <a:solidFill>
                  <a:schemeClr val="bg1"/>
                </a:solidFill>
              </a:rPr>
              <a:t>траекторий, формирование проектных групп, оценка и </a:t>
            </a:r>
            <a:r>
              <a:rPr lang="ru-RU" sz="1400" dirty="0" err="1">
                <a:solidFill>
                  <a:schemeClr val="bg1"/>
                </a:solidFill>
              </a:rPr>
              <a:t>рейтингование</a:t>
            </a:r>
            <a:r>
              <a:rPr lang="ru-RU" sz="1400" dirty="0">
                <a:solidFill>
                  <a:schemeClr val="bg1"/>
                </a:solidFill>
              </a:rPr>
              <a:t> преподавателей и студентов, управление аудиторным фондом и загрузкой, </a:t>
            </a:r>
            <a:r>
              <a:rPr lang="ru-RU" sz="1400" dirty="0" smtClean="0">
                <a:solidFill>
                  <a:schemeClr val="bg1"/>
                </a:solidFill>
              </a:rPr>
              <a:t>структурирование </a:t>
            </a:r>
            <a:r>
              <a:rPr lang="ru-RU" sz="1400" dirty="0">
                <a:solidFill>
                  <a:schemeClr val="bg1"/>
                </a:solidFill>
              </a:rPr>
              <a:t>и интерпретация данных, проверка гипотез, постановки задач, </a:t>
            </a:r>
            <a:r>
              <a:rPr lang="ru-RU" sz="1400" dirty="0" smtClean="0">
                <a:solidFill>
                  <a:schemeClr val="bg1"/>
                </a:solidFill>
              </a:rPr>
              <a:t>моделирование </a:t>
            </a:r>
            <a:r>
              <a:rPr lang="ru-RU" sz="1400" dirty="0">
                <a:solidFill>
                  <a:schemeClr val="bg1"/>
                </a:solidFill>
              </a:rPr>
              <a:t>экспериментов, поиск необходимых для учебы и научной деятельности ресурсов и материалов, как в рамках Университета, так и за ее пределами в </a:t>
            </a:r>
            <a:r>
              <a:rPr lang="ru-RU" sz="1400" dirty="0" smtClean="0">
                <a:solidFill>
                  <a:schemeClr val="bg1"/>
                </a:solidFill>
              </a:rPr>
              <a:t>просторах </a:t>
            </a:r>
            <a:r>
              <a:rPr lang="ru-RU" sz="1400" dirty="0">
                <a:solidFill>
                  <a:schemeClr val="bg1"/>
                </a:solidFill>
              </a:rPr>
              <a:t>Интернета, применение технологий виртуальной реальности для </a:t>
            </a:r>
            <a:r>
              <a:rPr lang="ru-RU" sz="1400" dirty="0" smtClean="0">
                <a:solidFill>
                  <a:schemeClr val="bg1"/>
                </a:solidFill>
              </a:rPr>
              <a:t>постановки </a:t>
            </a:r>
            <a:r>
              <a:rPr lang="ru-RU" sz="1400" dirty="0">
                <a:solidFill>
                  <a:schemeClr val="bg1"/>
                </a:solidFill>
              </a:rPr>
              <a:t>экспериментов и выполнения лабораторных работ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Университет будет использовать лучшую на рынке цифровую образовательную среду собственной разработки, соответствующую концепции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Университета индустрии </a:t>
            </a:r>
            <a:r>
              <a:rPr lang="ru-RU" sz="1400" dirty="0">
                <a:solidFill>
                  <a:schemeClr val="bg1"/>
                </a:solidFill>
              </a:rPr>
              <a:t>4.0, внутренние процессы будут более экономичными и эффективными, что позволит существенно сократить операционные затраты на их поддержку, </a:t>
            </a:r>
            <a:r>
              <a:rPr lang="ru-RU" sz="1400" dirty="0" smtClean="0">
                <a:solidFill>
                  <a:schemeClr val="bg1"/>
                </a:solidFill>
              </a:rPr>
              <a:t>раскроются </a:t>
            </a:r>
            <a:r>
              <a:rPr lang="ru-RU" sz="1400" dirty="0">
                <a:solidFill>
                  <a:schemeClr val="bg1"/>
                </a:solidFill>
              </a:rPr>
              <a:t>новые горизонты в образовательной и научной деятельности, вырастет популярность ИТ-направлений подготовки и, наконец, статус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Университета </a:t>
            </a:r>
            <a:r>
              <a:rPr lang="ru-RU" sz="1400" dirty="0">
                <a:solidFill>
                  <a:schemeClr val="bg1"/>
                </a:solidFill>
              </a:rPr>
              <a:t>как лидирующего ИТ-ВУЗа будет закреплен.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0280" y="848901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Цель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98136" y="1496973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Описание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95600" y="3635727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Ожидаемые </a:t>
            </a:r>
            <a:r>
              <a:rPr lang="ru-RU" sz="1600" b="1" dirty="0">
                <a:solidFill>
                  <a:srgbClr val="E36C09"/>
                </a:solidFill>
                <a:latin typeface="+mj-lt"/>
              </a:rPr>
              <a:t>результаты</a:t>
            </a:r>
          </a:p>
        </p:txBody>
      </p:sp>
      <p:sp>
        <p:nvSpPr>
          <p:cNvPr id="45" name="Выгнутая влево стрелка 1">
            <a:extLst>
              <a:ext uri="{FF2B5EF4-FFF2-40B4-BE49-F238E27FC236}">
                <a16:creationId xmlns:a16="http://schemas.microsoft.com/office/drawing/2014/main" id="{4678EBDE-91BD-2B50-4ACB-FCF8BE7B7BB5}"/>
              </a:ext>
            </a:extLst>
          </p:cNvPr>
          <p:cNvSpPr/>
          <p:nvPr/>
        </p:nvSpPr>
        <p:spPr>
          <a:xfrm>
            <a:off x="11665296" y="6309320"/>
            <a:ext cx="479376" cy="510008"/>
          </a:xfrm>
          <a:prstGeom prst="curvedRightArrow">
            <a:avLst/>
          </a:prstGeom>
          <a:solidFill>
            <a:srgbClr val="FBD5B5"/>
          </a:solidFill>
          <a:ln w="57150">
            <a:noFill/>
          </a:ln>
        </p:spPr>
        <p:txBody>
          <a:bodyPr anchor="ctr" anchorCtr="0"/>
          <a:lstStyle/>
          <a:p>
            <a:pPr algn="ctr"/>
            <a:endParaRPr lang="ru-RU" sz="2400" b="1">
              <a:solidFill>
                <a:srgbClr val="001B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495600" y="0"/>
            <a:ext cx="9696400" cy="6885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72" name="TextBox 71"/>
          <p:cNvSpPr txBox="1"/>
          <p:nvPr/>
        </p:nvSpPr>
        <p:spPr>
          <a:xfrm>
            <a:off x="2481524" y="3633405"/>
            <a:ext cx="9696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Повышение качества набора, зачисление более способных абитуриентов, </a:t>
            </a:r>
            <a:r>
              <a:rPr lang="ru-RU" sz="1400" dirty="0" smtClean="0">
                <a:solidFill>
                  <a:schemeClr val="bg1"/>
                </a:solidFill>
              </a:rPr>
              <a:t>склонных </a:t>
            </a:r>
            <a:r>
              <a:rPr lang="ru-RU" sz="1400" dirty="0">
                <a:solidFill>
                  <a:schemeClr val="bg1"/>
                </a:solidFill>
              </a:rPr>
              <a:t>к научной и практической деятельности.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Активная работа с потенциальными абитуриентами, обучающимися в рамках </a:t>
            </a:r>
            <a:r>
              <a:rPr lang="ru-RU" sz="1400" dirty="0" smtClean="0">
                <a:solidFill>
                  <a:schemeClr val="bg1"/>
                </a:solidFill>
              </a:rPr>
              <a:t>проектов </a:t>
            </a:r>
            <a:r>
              <a:rPr lang="ru-RU" sz="1400" dirty="0">
                <a:solidFill>
                  <a:schemeClr val="bg1"/>
                </a:solidFill>
              </a:rPr>
              <a:t>и в структурных подразделениях Университета («Инженерно-технологическая школа «</a:t>
            </a:r>
            <a:r>
              <a:rPr lang="ru-RU" sz="1400" dirty="0" err="1">
                <a:solidFill>
                  <a:schemeClr val="bg1"/>
                </a:solidFill>
              </a:rPr>
              <a:t>ИнжеТех</a:t>
            </a:r>
            <a:r>
              <a:rPr lang="ru-RU" sz="1400" dirty="0">
                <a:solidFill>
                  <a:schemeClr val="bg1"/>
                </a:solidFill>
              </a:rPr>
              <a:t>», Центры дополнительного образования «</a:t>
            </a:r>
            <a:r>
              <a:rPr lang="ru-RU" sz="1400" dirty="0" smtClean="0">
                <a:solidFill>
                  <a:schemeClr val="bg1"/>
                </a:solidFill>
              </a:rPr>
              <a:t>Детский </a:t>
            </a:r>
            <a:r>
              <a:rPr lang="ru-RU" sz="1400" dirty="0">
                <a:solidFill>
                  <a:schemeClr val="bg1"/>
                </a:solidFill>
              </a:rPr>
              <a:t>технопарк «</a:t>
            </a:r>
            <a:r>
              <a:rPr lang="ru-RU" sz="1400" dirty="0" err="1">
                <a:solidFill>
                  <a:schemeClr val="bg1"/>
                </a:solidFill>
              </a:rPr>
              <a:t>Кванториум</a:t>
            </a:r>
            <a:r>
              <a:rPr lang="ru-RU" sz="1400" dirty="0">
                <a:solidFill>
                  <a:schemeClr val="bg1"/>
                </a:solidFill>
              </a:rPr>
              <a:t>» и «Дом научной </a:t>
            </a:r>
            <a:r>
              <a:rPr lang="ru-RU" sz="1400" dirty="0" err="1">
                <a:solidFill>
                  <a:schemeClr val="bg1"/>
                </a:solidFill>
              </a:rPr>
              <a:t>коллаборации</a:t>
            </a:r>
            <a:r>
              <a:rPr lang="ru-RU" sz="1400" dirty="0">
                <a:solidFill>
                  <a:schemeClr val="bg1"/>
                </a:solidFill>
              </a:rPr>
              <a:t> им. А.М. Исаева», Колледж космического машиностроения и технологий, Техникум технологий и дизайна), привлечение детей, посещающих кружки и мероприятия Университета (соревнования, чемпионаты, конкурсы и пр.), ранняя профессиональная </a:t>
            </a:r>
            <a:r>
              <a:rPr lang="ru-RU" sz="1400" dirty="0" smtClean="0">
                <a:solidFill>
                  <a:schemeClr val="bg1"/>
                </a:solidFill>
              </a:rPr>
              <a:t>ориентация</a:t>
            </a:r>
            <a:r>
              <a:rPr lang="ru-RU" sz="1400" dirty="0">
                <a:solidFill>
                  <a:schemeClr val="bg1"/>
                </a:solidFill>
              </a:rPr>
              <a:t>, участие в образовательных выставках, активное привлечение на курсы для подготовки к поступлению, расширение их перечня, развитие собственного </a:t>
            </a:r>
            <a:r>
              <a:rPr lang="ru-RU" sz="1400" dirty="0" smtClean="0">
                <a:solidFill>
                  <a:schemeClr val="bg1"/>
                </a:solidFill>
              </a:rPr>
              <a:t>олимпиадного </a:t>
            </a:r>
            <a:r>
              <a:rPr lang="ru-RU" sz="1400" dirty="0">
                <a:solidFill>
                  <a:schemeClr val="bg1"/>
                </a:solidFill>
              </a:rPr>
              <a:t>движения, работа со школами в СМИ и в среде Интернет (в том числе, на платной основе).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Высокий конкурс и средний балл единого государственного экзамена с учетом индивидуальных достижений, повышение качества образования, </a:t>
            </a:r>
            <a:r>
              <a:rPr lang="ru-RU" sz="1400" dirty="0" smtClean="0">
                <a:solidFill>
                  <a:schemeClr val="bg1"/>
                </a:solidFill>
              </a:rPr>
              <a:t>удовлетворенность </a:t>
            </a:r>
            <a:r>
              <a:rPr lang="ru-RU" sz="1400" dirty="0">
                <a:solidFill>
                  <a:schemeClr val="bg1"/>
                </a:solidFill>
              </a:rPr>
              <a:t>предприятий-партнеров Университета и потенциальных работодателей </a:t>
            </a:r>
            <a:r>
              <a:rPr lang="ru-RU" sz="1400" dirty="0" smtClean="0">
                <a:solidFill>
                  <a:schemeClr val="bg1"/>
                </a:solidFill>
              </a:rPr>
              <a:t>выпускниками</a:t>
            </a:r>
            <a:r>
              <a:rPr lang="ru-RU" sz="1400" dirty="0">
                <a:solidFill>
                  <a:schemeClr val="bg1"/>
                </a:solidFill>
              </a:rPr>
              <a:t>, улучшение показателей Университета, как следствие.</a:t>
            </a:r>
          </a:p>
        </p:txBody>
      </p:sp>
      <p:sp>
        <p:nvSpPr>
          <p:cNvPr id="20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2351584" cy="120836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BD5B5"/>
                </a:solidFill>
              </a:rPr>
              <a:t>Проекты</a:t>
            </a:r>
            <a:r>
              <a:rPr lang="en-US" sz="2800" dirty="0">
                <a:solidFill>
                  <a:srgbClr val="FBD5B5"/>
                </a:solidFill>
              </a:rPr>
              <a:t/>
            </a:r>
            <a:br>
              <a:rPr lang="en-US" sz="2800" dirty="0">
                <a:solidFill>
                  <a:srgbClr val="FBD5B5"/>
                </a:solidFill>
              </a:rPr>
            </a:br>
            <a:r>
              <a:rPr lang="ru-RU" sz="2800" dirty="0" smtClean="0">
                <a:solidFill>
                  <a:srgbClr val="FBD5B5"/>
                </a:solidFill>
              </a:rPr>
              <a:t>программы</a:t>
            </a:r>
            <a:br>
              <a:rPr lang="ru-RU" sz="2800" dirty="0" smtClean="0">
                <a:solidFill>
                  <a:srgbClr val="FBD5B5"/>
                </a:solidFill>
              </a:rPr>
            </a:br>
            <a:r>
              <a:rPr lang="ru-RU" sz="2800" dirty="0" smtClean="0">
                <a:solidFill>
                  <a:srgbClr val="FBD5B5"/>
                </a:solidFill>
              </a:rPr>
              <a:t>развития</a:t>
            </a:r>
            <a:endParaRPr lang="ru-RU" sz="2800" dirty="0">
              <a:solidFill>
                <a:srgbClr val="FBD5B5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980555" y="-71178"/>
            <a:ext cx="573314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-24680" y="1700808"/>
            <a:ext cx="2506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№4. Система непрерывного образования «от школы до                               производства»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81524" y="9191"/>
            <a:ext cx="969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Обеспечение эффективной образовательной системы на всех уровнях для </a:t>
            </a:r>
            <a:r>
              <a:rPr lang="ru-RU" sz="1400" dirty="0" smtClean="0">
                <a:solidFill>
                  <a:schemeClr val="bg1"/>
                </a:solidFill>
              </a:rPr>
              <a:t>формирования </a:t>
            </a:r>
            <a:r>
              <a:rPr lang="ru-RU" sz="1400" dirty="0">
                <a:solidFill>
                  <a:schemeClr val="bg1"/>
                </a:solidFill>
              </a:rPr>
              <a:t>профессиональной идентичности обучающихся и развития кадрового </a:t>
            </a:r>
            <a:r>
              <a:rPr lang="ru-RU" sz="1400" dirty="0" smtClean="0">
                <a:solidFill>
                  <a:schemeClr val="bg1"/>
                </a:solidFill>
              </a:rPr>
              <a:t>потенциала </a:t>
            </a:r>
            <a:r>
              <a:rPr lang="ru-RU" sz="1400" dirty="0">
                <a:solidFill>
                  <a:schemeClr val="bg1"/>
                </a:solidFill>
              </a:rPr>
              <a:t>региона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Настройка действующей системы полностью непрерывного образования «от </a:t>
            </a:r>
            <a:r>
              <a:rPr lang="ru-RU" sz="1400" dirty="0" smtClean="0">
                <a:solidFill>
                  <a:schemeClr val="bg1"/>
                </a:solidFill>
              </a:rPr>
              <a:t>школы </a:t>
            </a:r>
            <a:r>
              <a:rPr lang="ru-RU" sz="1400" dirty="0">
                <a:solidFill>
                  <a:schemeClr val="bg1"/>
                </a:solidFill>
              </a:rPr>
              <a:t>до производства» (включая проекты и структурные подразделения на всех уровнях образования (школьники – среднее профессиональное образование – высшее образование – дополнительное образование, аспирантура</a:t>
            </a:r>
            <a:r>
              <a:rPr lang="ru-RU" sz="1400" dirty="0" smtClean="0">
                <a:solidFill>
                  <a:schemeClr val="bg1"/>
                </a:solidFill>
              </a:rPr>
              <a:t>) </a:t>
            </a:r>
            <a:r>
              <a:rPr lang="ru-RU" sz="1400" dirty="0">
                <a:solidFill>
                  <a:schemeClr val="bg1"/>
                </a:solidFill>
              </a:rPr>
              <a:t>до </a:t>
            </a:r>
            <a:r>
              <a:rPr lang="ru-RU" sz="1400" dirty="0" smtClean="0">
                <a:solidFill>
                  <a:schemeClr val="bg1"/>
                </a:solidFill>
              </a:rPr>
              <a:t>функционирования </a:t>
            </a:r>
            <a:r>
              <a:rPr lang="ru-RU" sz="1400" dirty="0">
                <a:solidFill>
                  <a:schemeClr val="bg1"/>
                </a:solidFill>
              </a:rPr>
              <a:t>в виде единого организма, в частности: использование общего </a:t>
            </a:r>
            <a:r>
              <a:rPr lang="ru-RU" sz="1400" dirty="0" smtClean="0">
                <a:solidFill>
                  <a:schemeClr val="bg1"/>
                </a:solidFill>
              </a:rPr>
              <a:t>профессорско-преподавательский </a:t>
            </a:r>
            <a:r>
              <a:rPr lang="ru-RU" sz="1400" dirty="0">
                <a:solidFill>
                  <a:schemeClr val="bg1"/>
                </a:solidFill>
              </a:rPr>
              <a:t>состава, в том числе совместителей, материально-технического и аудиторного фонда, единой базы практик, лабораторного и </a:t>
            </a:r>
            <a:r>
              <a:rPr lang="ru-RU" sz="1400" dirty="0" smtClean="0">
                <a:solidFill>
                  <a:schemeClr val="bg1"/>
                </a:solidFill>
              </a:rPr>
              <a:t>экспериментального </a:t>
            </a:r>
            <a:r>
              <a:rPr lang="ru-RU" sz="1400" dirty="0">
                <a:solidFill>
                  <a:schemeClr val="bg1"/>
                </a:solidFill>
              </a:rPr>
              <a:t>оборудования, применение согласованных («сквозных») учебных планов, дисциплин, учебно-научной и методической базы, создание условий и расширение деятельности по реализации научных и прикладных практических проектов юными и молодыми учеными Университета на всех уровнях </a:t>
            </a:r>
            <a:r>
              <a:rPr lang="ru-RU" sz="1400" dirty="0" smtClean="0">
                <a:solidFill>
                  <a:schemeClr val="bg1"/>
                </a:solidFill>
              </a:rPr>
              <a:t>образования.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Университет поспособствует ранней профессиональной ориентации детей для </a:t>
            </a:r>
            <a:r>
              <a:rPr lang="ru-RU" sz="1400" dirty="0" smtClean="0">
                <a:solidFill>
                  <a:schemeClr val="bg1"/>
                </a:solidFill>
              </a:rPr>
              <a:t>последующего </a:t>
            </a:r>
            <a:r>
              <a:rPr lang="ru-RU" sz="1400" dirty="0">
                <a:solidFill>
                  <a:schemeClr val="bg1"/>
                </a:solidFill>
              </a:rPr>
              <a:t>обеспечения потребностей предприятий ракетно-космической </a:t>
            </a:r>
            <a:r>
              <a:rPr lang="ru-RU" sz="1400" dirty="0" smtClean="0">
                <a:solidFill>
                  <a:schemeClr val="bg1"/>
                </a:solidFill>
              </a:rPr>
              <a:t>отрасли</a:t>
            </a:r>
            <a:r>
              <a:rPr lang="ru-RU" sz="1400" dirty="0">
                <a:solidFill>
                  <a:schemeClr val="bg1"/>
                </a:solidFill>
              </a:rPr>
              <a:t>, Московской области и страны в целом; будет сформировано новое поколение научно-технических лидеров и созданы условий для реализации новых идей, </a:t>
            </a:r>
            <a:r>
              <a:rPr lang="ru-RU" sz="1400" dirty="0" smtClean="0">
                <a:solidFill>
                  <a:schemeClr val="bg1"/>
                </a:solidFill>
              </a:rPr>
              <a:t>изобретений</a:t>
            </a:r>
            <a:r>
              <a:rPr lang="ru-RU" sz="1400" dirty="0">
                <a:solidFill>
                  <a:schemeClr val="bg1"/>
                </a:solidFill>
              </a:rPr>
              <a:t>, проектов на самых ранних этапах становления будущих инженеров и научных работников.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06204" y="-5898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Цель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84060" y="642174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Описание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81524" y="2586390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Ожидаемые </a:t>
            </a:r>
            <a:r>
              <a:rPr lang="ru-RU" sz="1600" b="1" dirty="0">
                <a:solidFill>
                  <a:srgbClr val="E36C09"/>
                </a:solidFill>
                <a:latin typeface="+mj-lt"/>
              </a:rPr>
              <a:t>результаты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2980555" y="3573016"/>
            <a:ext cx="573314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араллелограмм 48"/>
          <p:cNvSpPr/>
          <p:nvPr/>
        </p:nvSpPr>
        <p:spPr>
          <a:xfrm>
            <a:off x="2818840" y="371703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Параллелограмм 49"/>
          <p:cNvSpPr/>
          <p:nvPr/>
        </p:nvSpPr>
        <p:spPr>
          <a:xfrm>
            <a:off x="3513861" y="371703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Параллелограмм 50"/>
          <p:cNvSpPr/>
          <p:nvPr/>
        </p:nvSpPr>
        <p:spPr>
          <a:xfrm>
            <a:off x="4208883" y="371703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Параллелограмм 51"/>
          <p:cNvSpPr/>
          <p:nvPr/>
        </p:nvSpPr>
        <p:spPr>
          <a:xfrm>
            <a:off x="4903904" y="371703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Параллелограмм 58"/>
          <p:cNvSpPr/>
          <p:nvPr/>
        </p:nvSpPr>
        <p:spPr>
          <a:xfrm>
            <a:off x="5598925" y="371703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Параллелограмм 59"/>
          <p:cNvSpPr/>
          <p:nvPr/>
        </p:nvSpPr>
        <p:spPr>
          <a:xfrm>
            <a:off x="6293946" y="371703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Параллелограмм 60"/>
          <p:cNvSpPr/>
          <p:nvPr/>
        </p:nvSpPr>
        <p:spPr>
          <a:xfrm>
            <a:off x="7029801" y="371703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Параллелограмм 61"/>
          <p:cNvSpPr/>
          <p:nvPr/>
        </p:nvSpPr>
        <p:spPr>
          <a:xfrm>
            <a:off x="7724822" y="371703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Параллелограмм 62"/>
          <p:cNvSpPr/>
          <p:nvPr/>
        </p:nvSpPr>
        <p:spPr>
          <a:xfrm>
            <a:off x="8419843" y="371703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Параллелограмм 63"/>
          <p:cNvSpPr/>
          <p:nvPr/>
        </p:nvSpPr>
        <p:spPr>
          <a:xfrm>
            <a:off x="9114865" y="371703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Параллелограмм 64"/>
          <p:cNvSpPr/>
          <p:nvPr/>
        </p:nvSpPr>
        <p:spPr>
          <a:xfrm>
            <a:off x="9809886" y="371703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Параллелограмм 65"/>
          <p:cNvSpPr/>
          <p:nvPr/>
        </p:nvSpPr>
        <p:spPr>
          <a:xfrm>
            <a:off x="10504907" y="371703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Параллелограмм 66"/>
          <p:cNvSpPr/>
          <p:nvPr/>
        </p:nvSpPr>
        <p:spPr>
          <a:xfrm>
            <a:off x="11199928" y="371703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Параллелограмм 67"/>
          <p:cNvSpPr/>
          <p:nvPr/>
        </p:nvSpPr>
        <p:spPr>
          <a:xfrm>
            <a:off x="263352" y="3717032"/>
            <a:ext cx="656712" cy="54726"/>
          </a:xfrm>
          <a:prstGeom prst="parallelogram">
            <a:avLst>
              <a:gd name="adj" fmla="val 140840"/>
            </a:avLst>
          </a:prstGeom>
          <a:solidFill>
            <a:schemeClr val="accent1"/>
          </a:solidFill>
          <a:ln>
            <a:solidFill>
              <a:srgbClr val="FBD5B5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Параллелограмм 68"/>
          <p:cNvSpPr/>
          <p:nvPr/>
        </p:nvSpPr>
        <p:spPr>
          <a:xfrm>
            <a:off x="958373" y="3717032"/>
            <a:ext cx="656712" cy="54726"/>
          </a:xfrm>
          <a:prstGeom prst="parallelogram">
            <a:avLst>
              <a:gd name="adj" fmla="val 140840"/>
            </a:avLst>
          </a:prstGeom>
          <a:solidFill>
            <a:schemeClr val="accent1"/>
          </a:solidFill>
          <a:ln>
            <a:solidFill>
              <a:srgbClr val="FBD5B5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Параллелограмм 69"/>
          <p:cNvSpPr/>
          <p:nvPr/>
        </p:nvSpPr>
        <p:spPr>
          <a:xfrm>
            <a:off x="1653394" y="3717032"/>
            <a:ext cx="656712" cy="54726"/>
          </a:xfrm>
          <a:prstGeom prst="parallelogram">
            <a:avLst>
              <a:gd name="adj" fmla="val 140840"/>
            </a:avLst>
          </a:prstGeom>
          <a:solidFill>
            <a:schemeClr val="accent1"/>
          </a:solidFill>
          <a:ln>
            <a:solidFill>
              <a:srgbClr val="FBD5B5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TextBox 70"/>
          <p:cNvSpPr txBox="1"/>
          <p:nvPr/>
        </p:nvSpPr>
        <p:spPr>
          <a:xfrm>
            <a:off x="-24680" y="4653136"/>
            <a:ext cx="2506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№5. Приоритетный абитуриент в условиях жесткой конкурентной борьбы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506204" y="3666510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Цель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84060" y="4283574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Описание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81524" y="5961244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Ожидаемые </a:t>
            </a:r>
            <a:r>
              <a:rPr lang="ru-RU" sz="1600" b="1" dirty="0">
                <a:solidFill>
                  <a:srgbClr val="E36C09"/>
                </a:solidFill>
                <a:latin typeface="+mj-lt"/>
              </a:rPr>
              <a:t>результаты</a:t>
            </a:r>
          </a:p>
        </p:txBody>
      </p:sp>
      <p:sp>
        <p:nvSpPr>
          <p:cNvPr id="77" name="Выгнутая влево стрелка 1">
            <a:extLst>
              <a:ext uri="{FF2B5EF4-FFF2-40B4-BE49-F238E27FC236}">
                <a16:creationId xmlns:a16="http://schemas.microsoft.com/office/drawing/2014/main" id="{4678EBDE-91BD-2B50-4ACB-FCF8BE7B7BB5}"/>
              </a:ext>
            </a:extLst>
          </p:cNvPr>
          <p:cNvSpPr/>
          <p:nvPr/>
        </p:nvSpPr>
        <p:spPr>
          <a:xfrm>
            <a:off x="11665296" y="6309320"/>
            <a:ext cx="479376" cy="510008"/>
          </a:xfrm>
          <a:prstGeom prst="curvedRightArrow">
            <a:avLst/>
          </a:prstGeom>
          <a:solidFill>
            <a:srgbClr val="FBD5B5"/>
          </a:solidFill>
          <a:ln w="57150">
            <a:noFill/>
          </a:ln>
        </p:spPr>
        <p:txBody>
          <a:bodyPr anchor="ctr" anchorCtr="0"/>
          <a:lstStyle/>
          <a:p>
            <a:pPr algn="ctr"/>
            <a:endParaRPr lang="ru-RU" sz="2400" b="1">
              <a:solidFill>
                <a:srgbClr val="001B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495600" y="0"/>
            <a:ext cx="9696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0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2351584" cy="120836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BD5B5"/>
                </a:solidFill>
              </a:rPr>
              <a:t>Проекты</a:t>
            </a:r>
            <a:r>
              <a:rPr lang="en-US" sz="2800" dirty="0">
                <a:solidFill>
                  <a:srgbClr val="FBD5B5"/>
                </a:solidFill>
              </a:rPr>
              <a:t/>
            </a:r>
            <a:br>
              <a:rPr lang="en-US" sz="2800" dirty="0">
                <a:solidFill>
                  <a:srgbClr val="FBD5B5"/>
                </a:solidFill>
              </a:rPr>
            </a:br>
            <a:r>
              <a:rPr lang="ru-RU" sz="2800" dirty="0" smtClean="0">
                <a:solidFill>
                  <a:srgbClr val="FBD5B5"/>
                </a:solidFill>
              </a:rPr>
              <a:t>программы</a:t>
            </a:r>
            <a:br>
              <a:rPr lang="ru-RU" sz="2800" dirty="0" smtClean="0">
                <a:solidFill>
                  <a:srgbClr val="FBD5B5"/>
                </a:solidFill>
              </a:rPr>
            </a:br>
            <a:r>
              <a:rPr lang="ru-RU" sz="2800" dirty="0" smtClean="0">
                <a:solidFill>
                  <a:srgbClr val="FBD5B5"/>
                </a:solidFill>
              </a:rPr>
              <a:t>развития</a:t>
            </a:r>
            <a:endParaRPr lang="ru-RU" sz="2800" dirty="0">
              <a:solidFill>
                <a:srgbClr val="FBD5B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0604" y="1602666"/>
            <a:ext cx="2506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№6. Эффективное партнерство в научно-образовательной сфере с ведущими техническими университетами мира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980555" y="3607580"/>
            <a:ext cx="573314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20280" y="476672"/>
            <a:ext cx="9696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Расширение сферы и профиля международного сотрудничества с упором на </a:t>
            </a:r>
            <a:r>
              <a:rPr lang="ru-RU" sz="1400" dirty="0" smtClean="0">
                <a:solidFill>
                  <a:schemeClr val="bg1"/>
                </a:solidFill>
              </a:rPr>
              <a:t>инженерные </a:t>
            </a:r>
            <a:r>
              <a:rPr lang="ru-RU" sz="1400" dirty="0">
                <a:solidFill>
                  <a:schemeClr val="bg1"/>
                </a:solidFill>
              </a:rPr>
              <a:t>и </a:t>
            </a:r>
            <a:r>
              <a:rPr lang="ru-RU" sz="1400" dirty="0" smtClean="0">
                <a:solidFill>
                  <a:schemeClr val="bg1"/>
                </a:solidFill>
              </a:rPr>
              <a:t>ИТ-направления.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Поиск и заключение договоров о сотрудничестве по профильным для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Университета </a:t>
            </a:r>
            <a:r>
              <a:rPr lang="ru-RU" sz="1400" dirty="0">
                <a:solidFill>
                  <a:schemeClr val="bg1"/>
                </a:solidFill>
              </a:rPr>
              <a:t>направлениям научной и образовательной деятельности, адресное рассмотрение возможности организации работы с Китаем и Индией, приглашение признанных мировых ученых для чтения лекций в Университете, организация стажировок для профессорско-преподавательского состава и научно-педагогических работников Университета, реализация программ с частичным освоением дисциплин в </a:t>
            </a:r>
            <a:r>
              <a:rPr lang="ru-RU" sz="1400" dirty="0" smtClean="0">
                <a:solidFill>
                  <a:schemeClr val="bg1"/>
                </a:solidFill>
              </a:rPr>
              <a:t>иностранных </a:t>
            </a:r>
            <a:r>
              <a:rPr lang="ru-RU" sz="1400" dirty="0">
                <a:solidFill>
                  <a:schemeClr val="bg1"/>
                </a:solidFill>
              </a:rPr>
              <a:t>университетах-партнерах и по двум дипломам для студентов, создание и внедрение среды для научного </a:t>
            </a:r>
            <a:r>
              <a:rPr lang="ru-RU" sz="1400" dirty="0" err="1">
                <a:solidFill>
                  <a:schemeClr val="bg1"/>
                </a:solidFill>
              </a:rPr>
              <a:t>краудсорсинга</a:t>
            </a:r>
            <a:r>
              <a:rPr lang="ru-RU" sz="1400" dirty="0">
                <a:solidFill>
                  <a:schemeClr val="bg1"/>
                </a:solidFill>
              </a:rPr>
              <a:t> на базе Университета.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Переход на сотрудничество в международной сфере по профильным для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Университета </a:t>
            </a:r>
            <a:r>
              <a:rPr lang="ru-RU" sz="1400" dirty="0">
                <a:solidFill>
                  <a:schemeClr val="bg1"/>
                </a:solidFill>
              </a:rPr>
              <a:t>направлениям, признание Университета в Российской Федерации и на </a:t>
            </a:r>
            <a:r>
              <a:rPr lang="ru-RU" sz="1400" dirty="0" smtClean="0">
                <a:solidFill>
                  <a:schemeClr val="bg1"/>
                </a:solidFill>
              </a:rPr>
              <a:t>мировой </a:t>
            </a:r>
            <a:r>
              <a:rPr lang="ru-RU" sz="1400" dirty="0">
                <a:solidFill>
                  <a:schemeClr val="bg1"/>
                </a:solidFill>
              </a:rPr>
              <a:t>арене, новый виток развития в научно-образовательной среде, как </a:t>
            </a:r>
            <a:r>
              <a:rPr lang="ru-RU" sz="1400" dirty="0" smtClean="0">
                <a:solidFill>
                  <a:schemeClr val="bg1"/>
                </a:solidFill>
              </a:rPr>
              <a:t>следствие</a:t>
            </a:r>
            <a:r>
              <a:rPr lang="ru-RU" sz="1400" dirty="0">
                <a:solidFill>
                  <a:schemeClr val="bg1"/>
                </a:solidFill>
              </a:rPr>
              <a:t>, улучшение показателей Университета и рост его престижа среди </a:t>
            </a:r>
            <a:r>
              <a:rPr lang="ru-RU" sz="1400" dirty="0" smtClean="0">
                <a:solidFill>
                  <a:schemeClr val="bg1"/>
                </a:solidFill>
              </a:rPr>
              <a:t>абитуриентов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0280" y="476672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Цель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98136" y="930206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Описание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95600" y="2399402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Ожидаемые </a:t>
            </a:r>
            <a:r>
              <a:rPr lang="ru-RU" sz="1600" b="1" dirty="0">
                <a:solidFill>
                  <a:srgbClr val="E36C09"/>
                </a:solidFill>
                <a:latin typeface="+mj-lt"/>
              </a:rPr>
              <a:t>результаты</a:t>
            </a:r>
          </a:p>
        </p:txBody>
      </p:sp>
      <p:sp>
        <p:nvSpPr>
          <p:cNvPr id="32" name="Параллелограмм 31"/>
          <p:cNvSpPr/>
          <p:nvPr/>
        </p:nvSpPr>
        <p:spPr>
          <a:xfrm>
            <a:off x="2818840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Параллелограмм 32"/>
          <p:cNvSpPr/>
          <p:nvPr/>
        </p:nvSpPr>
        <p:spPr>
          <a:xfrm>
            <a:off x="3513861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Параллелограмм 33"/>
          <p:cNvSpPr/>
          <p:nvPr/>
        </p:nvSpPr>
        <p:spPr>
          <a:xfrm>
            <a:off x="4208883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Параллелограмм 34"/>
          <p:cNvSpPr/>
          <p:nvPr/>
        </p:nvSpPr>
        <p:spPr>
          <a:xfrm>
            <a:off x="4903904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Параллелограмм 35"/>
          <p:cNvSpPr/>
          <p:nvPr/>
        </p:nvSpPr>
        <p:spPr>
          <a:xfrm>
            <a:off x="5598925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Параллелограмм 36"/>
          <p:cNvSpPr/>
          <p:nvPr/>
        </p:nvSpPr>
        <p:spPr>
          <a:xfrm>
            <a:off x="6293946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араллелограмм 37"/>
          <p:cNvSpPr/>
          <p:nvPr/>
        </p:nvSpPr>
        <p:spPr>
          <a:xfrm>
            <a:off x="7029801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Параллелограмм 38"/>
          <p:cNvSpPr/>
          <p:nvPr/>
        </p:nvSpPr>
        <p:spPr>
          <a:xfrm>
            <a:off x="7724822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Параллелограмм 39"/>
          <p:cNvSpPr/>
          <p:nvPr/>
        </p:nvSpPr>
        <p:spPr>
          <a:xfrm>
            <a:off x="8419843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Параллелограмм 40"/>
          <p:cNvSpPr/>
          <p:nvPr/>
        </p:nvSpPr>
        <p:spPr>
          <a:xfrm>
            <a:off x="9114865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Параллелограмм 41"/>
          <p:cNvSpPr/>
          <p:nvPr/>
        </p:nvSpPr>
        <p:spPr>
          <a:xfrm>
            <a:off x="9809886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Параллелограмм 42"/>
          <p:cNvSpPr/>
          <p:nvPr/>
        </p:nvSpPr>
        <p:spPr>
          <a:xfrm>
            <a:off x="10504907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Параллелограмм 43"/>
          <p:cNvSpPr/>
          <p:nvPr/>
        </p:nvSpPr>
        <p:spPr>
          <a:xfrm>
            <a:off x="11199928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Параллелограмм 45"/>
          <p:cNvSpPr/>
          <p:nvPr/>
        </p:nvSpPr>
        <p:spPr>
          <a:xfrm>
            <a:off x="263352" y="3806322"/>
            <a:ext cx="656712" cy="54726"/>
          </a:xfrm>
          <a:prstGeom prst="parallelogram">
            <a:avLst>
              <a:gd name="adj" fmla="val 140840"/>
            </a:avLst>
          </a:prstGeom>
          <a:solidFill>
            <a:schemeClr val="accent1"/>
          </a:solidFill>
          <a:ln>
            <a:solidFill>
              <a:srgbClr val="FBD5B5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Параллелограмм 46"/>
          <p:cNvSpPr/>
          <p:nvPr/>
        </p:nvSpPr>
        <p:spPr>
          <a:xfrm>
            <a:off x="958373" y="3806322"/>
            <a:ext cx="656712" cy="54726"/>
          </a:xfrm>
          <a:prstGeom prst="parallelogram">
            <a:avLst>
              <a:gd name="adj" fmla="val 140840"/>
            </a:avLst>
          </a:prstGeom>
          <a:solidFill>
            <a:schemeClr val="accent1"/>
          </a:solidFill>
          <a:ln>
            <a:solidFill>
              <a:srgbClr val="FBD5B5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Параллелограмм 47"/>
          <p:cNvSpPr/>
          <p:nvPr/>
        </p:nvSpPr>
        <p:spPr>
          <a:xfrm>
            <a:off x="1653394" y="3806322"/>
            <a:ext cx="656712" cy="54726"/>
          </a:xfrm>
          <a:prstGeom prst="parallelogram">
            <a:avLst>
              <a:gd name="adj" fmla="val 140840"/>
            </a:avLst>
          </a:prstGeom>
          <a:solidFill>
            <a:schemeClr val="accent1"/>
          </a:solidFill>
          <a:ln>
            <a:solidFill>
              <a:srgbClr val="FBD5B5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TextBox 52"/>
          <p:cNvSpPr txBox="1"/>
          <p:nvPr/>
        </p:nvSpPr>
        <p:spPr>
          <a:xfrm>
            <a:off x="-24680" y="4794830"/>
            <a:ext cx="2506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№7. Настоящие патриоты Университета, Российской науки и страны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81524" y="4134559"/>
            <a:ext cx="969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Реорганизация системы патриотического воспитания студентов с уклоном на науку.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Культивирование Российской науки, Космоса и космонавтики среди молодежи, воспитание культуры, при которой стремление хорошо учиться заслуживает </a:t>
            </a:r>
            <a:r>
              <a:rPr lang="ru-RU" sz="1400" dirty="0" smtClean="0">
                <a:solidFill>
                  <a:schemeClr val="bg1"/>
                </a:solidFill>
              </a:rPr>
              <a:t>уважения</a:t>
            </a:r>
            <a:r>
              <a:rPr lang="ru-RU" sz="1400" dirty="0">
                <a:solidFill>
                  <a:schemeClr val="bg1"/>
                </a:solidFill>
              </a:rPr>
              <a:t>, а престижным является раннее вовлечение в научную деятельность, </a:t>
            </a:r>
            <a:r>
              <a:rPr lang="ru-RU" sz="1400" dirty="0" smtClean="0">
                <a:solidFill>
                  <a:schemeClr val="bg1"/>
                </a:solidFill>
              </a:rPr>
              <a:t>создание </a:t>
            </a:r>
            <a:r>
              <a:rPr lang="ru-RU" sz="1400" dirty="0">
                <a:solidFill>
                  <a:schemeClr val="bg1"/>
                </a:solidFill>
              </a:rPr>
              <a:t>образа будущего выпускника, работающего в научной или наукоемкой сфере на благо Государства, поддержание имиджа главного ВУЗа страны для </a:t>
            </a:r>
            <a:r>
              <a:rPr lang="ru-RU" sz="1400" dirty="0" err="1">
                <a:solidFill>
                  <a:schemeClr val="bg1"/>
                </a:solidFill>
              </a:rPr>
              <a:t>наукограда</a:t>
            </a:r>
            <a:r>
              <a:rPr lang="ru-RU" sz="1400" dirty="0">
                <a:solidFill>
                  <a:schemeClr val="bg1"/>
                </a:solidFill>
              </a:rPr>
              <a:t> Королева и ракетно-космической отрасли.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Внедрение культа учебы и занятий наукой, любви к Родине и ее научно-инженерным традициям, как следствие, повышение качества образовательной </a:t>
            </a:r>
            <a:r>
              <a:rPr lang="ru-RU" sz="1400" dirty="0" smtClean="0">
                <a:solidFill>
                  <a:schemeClr val="bg1"/>
                </a:solidFill>
              </a:rPr>
              <a:t>деятельности </a:t>
            </a:r>
            <a:r>
              <a:rPr lang="ru-RU" sz="1400" dirty="0">
                <a:solidFill>
                  <a:schemeClr val="bg1"/>
                </a:solidFill>
              </a:rPr>
              <a:t>и высокие результаты у студентов.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06204" y="4134559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Цель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84060" y="4574602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Описание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81524" y="5604200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Ожидаемые </a:t>
            </a:r>
            <a:r>
              <a:rPr lang="ru-RU" sz="1600" b="1" dirty="0">
                <a:solidFill>
                  <a:srgbClr val="E36C09"/>
                </a:solidFill>
                <a:latin typeface="+mj-lt"/>
              </a:rPr>
              <a:t>результаты</a:t>
            </a:r>
          </a:p>
        </p:txBody>
      </p:sp>
      <p:sp>
        <p:nvSpPr>
          <p:cNvPr id="58" name="Выгнутая влево стрелка 1">
            <a:extLst>
              <a:ext uri="{FF2B5EF4-FFF2-40B4-BE49-F238E27FC236}">
                <a16:creationId xmlns:a16="http://schemas.microsoft.com/office/drawing/2014/main" id="{4678EBDE-91BD-2B50-4ACB-FCF8BE7B7BB5}"/>
              </a:ext>
            </a:extLst>
          </p:cNvPr>
          <p:cNvSpPr/>
          <p:nvPr/>
        </p:nvSpPr>
        <p:spPr>
          <a:xfrm>
            <a:off x="11665296" y="6309320"/>
            <a:ext cx="479376" cy="510008"/>
          </a:xfrm>
          <a:prstGeom prst="curvedRightArrow">
            <a:avLst/>
          </a:prstGeom>
          <a:solidFill>
            <a:srgbClr val="FBD5B5"/>
          </a:solidFill>
          <a:ln w="57150">
            <a:noFill/>
          </a:ln>
        </p:spPr>
        <p:txBody>
          <a:bodyPr anchor="ctr" anchorCtr="0"/>
          <a:lstStyle/>
          <a:p>
            <a:pPr algn="ctr"/>
            <a:endParaRPr lang="ru-RU" sz="2400" b="1">
              <a:solidFill>
                <a:srgbClr val="001B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495600" y="0"/>
            <a:ext cx="9696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0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2351584" cy="120836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BD5B5"/>
                </a:solidFill>
              </a:rPr>
              <a:t>Проекты</a:t>
            </a:r>
            <a:r>
              <a:rPr lang="en-US" sz="2800" dirty="0">
                <a:solidFill>
                  <a:srgbClr val="FBD5B5"/>
                </a:solidFill>
              </a:rPr>
              <a:t/>
            </a:r>
            <a:br>
              <a:rPr lang="en-US" sz="2800" dirty="0">
                <a:solidFill>
                  <a:srgbClr val="FBD5B5"/>
                </a:solidFill>
              </a:rPr>
            </a:br>
            <a:r>
              <a:rPr lang="ru-RU" sz="2800" dirty="0" smtClean="0">
                <a:solidFill>
                  <a:srgbClr val="FBD5B5"/>
                </a:solidFill>
              </a:rPr>
              <a:t>программы</a:t>
            </a:r>
            <a:br>
              <a:rPr lang="ru-RU" sz="2800" dirty="0" smtClean="0">
                <a:solidFill>
                  <a:srgbClr val="FBD5B5"/>
                </a:solidFill>
              </a:rPr>
            </a:br>
            <a:r>
              <a:rPr lang="ru-RU" sz="2800" dirty="0" smtClean="0">
                <a:solidFill>
                  <a:srgbClr val="FBD5B5"/>
                </a:solidFill>
              </a:rPr>
              <a:t>развития</a:t>
            </a:r>
            <a:endParaRPr lang="ru-RU" sz="2800" dirty="0">
              <a:solidFill>
                <a:srgbClr val="FBD5B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0604" y="1602666"/>
            <a:ext cx="2506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№8. Технологический университет – лучший работодатель в научно-образовательной сфере Подмосковья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980555" y="3607580"/>
            <a:ext cx="573314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20280" y="476672"/>
            <a:ext cx="969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Привлечение лучших кадров на профессорско-преподавательские и научно-педагогические должности в Университете.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Разработка системы материального и нематериального стимулирования </a:t>
            </a:r>
            <a:r>
              <a:rPr lang="ru-RU" sz="1400" dirty="0" smtClean="0">
                <a:solidFill>
                  <a:schemeClr val="bg1"/>
                </a:solidFill>
              </a:rPr>
              <a:t>профессорско-преподавательского </a:t>
            </a:r>
            <a:r>
              <a:rPr lang="ru-RU" sz="1400" dirty="0">
                <a:solidFill>
                  <a:schemeClr val="bg1"/>
                </a:solidFill>
              </a:rPr>
              <a:t>состава и научно-педагогических работников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университета </a:t>
            </a:r>
            <a:r>
              <a:rPr lang="ru-RU" sz="1400" dirty="0">
                <a:solidFill>
                  <a:schemeClr val="bg1"/>
                </a:solidFill>
              </a:rPr>
              <a:t>для привлечения и удержания лучших кадров Московской области, </a:t>
            </a:r>
            <a:r>
              <a:rPr lang="ru-RU" sz="1400" dirty="0" smtClean="0">
                <a:solidFill>
                  <a:schemeClr val="bg1"/>
                </a:solidFill>
              </a:rPr>
              <a:t>построение </a:t>
            </a:r>
            <a:r>
              <a:rPr lang="ru-RU" sz="1400" dirty="0">
                <a:solidFill>
                  <a:schemeClr val="bg1"/>
                </a:solidFill>
              </a:rPr>
              <a:t>системы ключевых показателей эффективности сотрудников и регулярной оценки их деятельности, выработка критериев и профилей «идеальных» </a:t>
            </a:r>
            <a:r>
              <a:rPr lang="ru-RU" sz="1400" dirty="0" smtClean="0">
                <a:solidFill>
                  <a:schemeClr val="bg1"/>
                </a:solidFill>
              </a:rPr>
              <a:t>сотрудников </a:t>
            </a:r>
            <a:r>
              <a:rPr lang="ru-RU" sz="1400" dirty="0">
                <a:solidFill>
                  <a:schemeClr val="bg1"/>
                </a:solidFill>
              </a:rPr>
              <a:t>на ключевых местах, внедрение новых механизмов поиска персонала (через кадровые агентства и Интернет-ресурсы), облегчение действующих процедур </a:t>
            </a:r>
            <a:r>
              <a:rPr lang="ru-RU" sz="1400" dirty="0" smtClean="0">
                <a:solidFill>
                  <a:schemeClr val="bg1"/>
                </a:solidFill>
              </a:rPr>
              <a:t>трудоустройства</a:t>
            </a:r>
            <a:r>
              <a:rPr lang="ru-RU" sz="1400" dirty="0">
                <a:solidFill>
                  <a:schemeClr val="bg1"/>
                </a:solidFill>
              </a:rPr>
              <a:t>, минимизация бюрократии, создание условий для сотрудников, </a:t>
            </a:r>
            <a:r>
              <a:rPr lang="ru-RU" sz="1400" dirty="0" smtClean="0">
                <a:solidFill>
                  <a:schemeClr val="bg1"/>
                </a:solidFill>
              </a:rPr>
              <a:t>стимулирующих </a:t>
            </a:r>
            <a:r>
              <a:rPr lang="ru-RU" sz="1400" dirty="0">
                <a:solidFill>
                  <a:schemeClr val="bg1"/>
                </a:solidFill>
              </a:rPr>
              <a:t>их к построению профессиональной карьеры в Университете.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Качественное изменение кадрового состава и повышение уровня преподавания и проведения НИОКР, как следствие.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0280" y="476672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Цель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98136" y="930206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Описание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95600" y="2615426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Ожидаемые </a:t>
            </a:r>
            <a:r>
              <a:rPr lang="ru-RU" sz="1600" b="1" dirty="0">
                <a:solidFill>
                  <a:srgbClr val="E36C09"/>
                </a:solidFill>
                <a:latin typeface="+mj-lt"/>
              </a:rPr>
              <a:t>результаты</a:t>
            </a:r>
          </a:p>
        </p:txBody>
      </p:sp>
      <p:sp>
        <p:nvSpPr>
          <p:cNvPr id="32" name="Параллелограмм 31"/>
          <p:cNvSpPr/>
          <p:nvPr/>
        </p:nvSpPr>
        <p:spPr>
          <a:xfrm>
            <a:off x="2818840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Параллелограмм 32"/>
          <p:cNvSpPr/>
          <p:nvPr/>
        </p:nvSpPr>
        <p:spPr>
          <a:xfrm>
            <a:off x="3513861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Параллелограмм 33"/>
          <p:cNvSpPr/>
          <p:nvPr/>
        </p:nvSpPr>
        <p:spPr>
          <a:xfrm>
            <a:off x="4208883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Параллелограмм 34"/>
          <p:cNvSpPr/>
          <p:nvPr/>
        </p:nvSpPr>
        <p:spPr>
          <a:xfrm>
            <a:off x="4903904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Параллелограмм 35"/>
          <p:cNvSpPr/>
          <p:nvPr/>
        </p:nvSpPr>
        <p:spPr>
          <a:xfrm>
            <a:off x="5598925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Параллелограмм 36"/>
          <p:cNvSpPr/>
          <p:nvPr/>
        </p:nvSpPr>
        <p:spPr>
          <a:xfrm>
            <a:off x="6293946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араллелограмм 37"/>
          <p:cNvSpPr/>
          <p:nvPr/>
        </p:nvSpPr>
        <p:spPr>
          <a:xfrm>
            <a:off x="7029801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Параллелограмм 38"/>
          <p:cNvSpPr/>
          <p:nvPr/>
        </p:nvSpPr>
        <p:spPr>
          <a:xfrm>
            <a:off x="7724822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Параллелограмм 39"/>
          <p:cNvSpPr/>
          <p:nvPr/>
        </p:nvSpPr>
        <p:spPr>
          <a:xfrm>
            <a:off x="8419843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Параллелограмм 40"/>
          <p:cNvSpPr/>
          <p:nvPr/>
        </p:nvSpPr>
        <p:spPr>
          <a:xfrm>
            <a:off x="9114865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Параллелограмм 41"/>
          <p:cNvSpPr/>
          <p:nvPr/>
        </p:nvSpPr>
        <p:spPr>
          <a:xfrm>
            <a:off x="9809886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Параллелограмм 42"/>
          <p:cNvSpPr/>
          <p:nvPr/>
        </p:nvSpPr>
        <p:spPr>
          <a:xfrm>
            <a:off x="10504907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Параллелограмм 43"/>
          <p:cNvSpPr/>
          <p:nvPr/>
        </p:nvSpPr>
        <p:spPr>
          <a:xfrm>
            <a:off x="11199928" y="3806322"/>
            <a:ext cx="656712" cy="54726"/>
          </a:xfrm>
          <a:prstGeom prst="parallelogram">
            <a:avLst>
              <a:gd name="adj" fmla="val 14084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Параллелограмм 45"/>
          <p:cNvSpPr/>
          <p:nvPr/>
        </p:nvSpPr>
        <p:spPr>
          <a:xfrm>
            <a:off x="263352" y="3806322"/>
            <a:ext cx="656712" cy="54726"/>
          </a:xfrm>
          <a:prstGeom prst="parallelogram">
            <a:avLst>
              <a:gd name="adj" fmla="val 140840"/>
            </a:avLst>
          </a:prstGeom>
          <a:solidFill>
            <a:schemeClr val="accent1"/>
          </a:solidFill>
          <a:ln>
            <a:solidFill>
              <a:srgbClr val="FBD5B5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Параллелограмм 46"/>
          <p:cNvSpPr/>
          <p:nvPr/>
        </p:nvSpPr>
        <p:spPr>
          <a:xfrm>
            <a:off x="958373" y="3806322"/>
            <a:ext cx="656712" cy="54726"/>
          </a:xfrm>
          <a:prstGeom prst="parallelogram">
            <a:avLst>
              <a:gd name="adj" fmla="val 140840"/>
            </a:avLst>
          </a:prstGeom>
          <a:solidFill>
            <a:schemeClr val="accent1"/>
          </a:solidFill>
          <a:ln>
            <a:solidFill>
              <a:srgbClr val="FBD5B5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Параллелограмм 47"/>
          <p:cNvSpPr/>
          <p:nvPr/>
        </p:nvSpPr>
        <p:spPr>
          <a:xfrm>
            <a:off x="1653394" y="3806322"/>
            <a:ext cx="656712" cy="54726"/>
          </a:xfrm>
          <a:prstGeom prst="parallelogram">
            <a:avLst>
              <a:gd name="adj" fmla="val 140840"/>
            </a:avLst>
          </a:prstGeom>
          <a:solidFill>
            <a:schemeClr val="accent1"/>
          </a:solidFill>
          <a:ln>
            <a:solidFill>
              <a:srgbClr val="FBD5B5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TextBox 52"/>
          <p:cNvSpPr txBox="1"/>
          <p:nvPr/>
        </p:nvSpPr>
        <p:spPr>
          <a:xfrm>
            <a:off x="-24680" y="4794830"/>
            <a:ext cx="2506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№9. Создание бренда № 1 среди ВУЗов ракетно-космической отрасли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08542" y="4005064"/>
            <a:ext cx="969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Обеспечение позиционирования Университета, как главного ВУЗа для ракетно-космической отрасли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Укрепление имиджа Университета, как ассоциирующегося с </a:t>
            </a:r>
            <a:r>
              <a:rPr lang="ru-RU" sz="1400" dirty="0" err="1">
                <a:solidFill>
                  <a:schemeClr val="bg1"/>
                </a:solidFill>
              </a:rPr>
              <a:t>наукоградом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Королевом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(столицей Российской космонавтики) с упором на его высокую </a:t>
            </a:r>
            <a:r>
              <a:rPr lang="ru-RU" sz="1400" dirty="0" smtClean="0">
                <a:solidFill>
                  <a:schemeClr val="bg1"/>
                </a:solidFill>
              </a:rPr>
              <a:t>технологичность</a:t>
            </a:r>
            <a:r>
              <a:rPr lang="ru-RU" sz="1400" dirty="0">
                <a:solidFill>
                  <a:schemeClr val="bg1"/>
                </a:solidFill>
              </a:rPr>
              <a:t>, позиции в рейтингах, систему и состав базовых кафедр, высокий уровень образования и науки через сегментированную активность в социальных сетях, сайтах и порталах, в СМИ (телевидение, радио и печатных изданиях), создание и </a:t>
            </a:r>
            <a:r>
              <a:rPr lang="ru-RU" sz="1400" dirty="0" err="1">
                <a:solidFill>
                  <a:schemeClr val="bg1"/>
                </a:solidFill>
              </a:rPr>
              <a:t>таргетированное</a:t>
            </a:r>
            <a:r>
              <a:rPr lang="ru-RU" sz="1400" dirty="0">
                <a:solidFill>
                  <a:schemeClr val="bg1"/>
                </a:solidFill>
              </a:rPr>
              <a:t> распространение </a:t>
            </a:r>
            <a:r>
              <a:rPr lang="ru-RU" sz="1400" dirty="0" err="1">
                <a:solidFill>
                  <a:schemeClr val="bg1"/>
                </a:solidFill>
              </a:rPr>
              <a:t>имиджевой</a:t>
            </a:r>
            <a:r>
              <a:rPr lang="ru-RU" sz="1400" dirty="0">
                <a:solidFill>
                  <a:schemeClr val="bg1"/>
                </a:solidFill>
              </a:rPr>
              <a:t> продукции, участие в профильных выставках и конференциях и другая спланированная активность в среде Интернет (видеоролики, контекстная реклама и пр.).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</a:rPr>
              <a:t>100% узнаваемость Университета в контексте образования и научной деятельности в городе Королеве и/или ракетно-космической сфере.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06204" y="4005064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Цель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84060" y="4437112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Описание</a:t>
            </a:r>
            <a:endParaRPr lang="ru-RU" sz="1600" b="1" dirty="0">
              <a:solidFill>
                <a:srgbClr val="E36C09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81524" y="5898758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E36C09"/>
                </a:solidFill>
                <a:latin typeface="+mj-lt"/>
              </a:rPr>
              <a:t>Ожидаемые </a:t>
            </a:r>
            <a:r>
              <a:rPr lang="ru-RU" sz="1600" b="1" dirty="0">
                <a:solidFill>
                  <a:srgbClr val="E36C09"/>
                </a:solidFill>
                <a:latin typeface="+mj-lt"/>
              </a:rPr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39873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68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BD5B5"/>
                </a:solidFill>
              </a:rPr>
              <a:t>Основные направления деятельности в 2022-2023 учебном году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6096000" y="839464"/>
            <a:ext cx="0" cy="6018536"/>
          </a:xfrm>
          <a:prstGeom prst="line">
            <a:avLst/>
          </a:prstGeom>
          <a:ln w="25400">
            <a:gradFill>
              <a:gsLst>
                <a:gs pos="0">
                  <a:schemeClr val="bg1"/>
                </a:gs>
                <a:gs pos="62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0120" y="714182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36C09"/>
                </a:solidFill>
                <a:latin typeface="+mj-lt"/>
              </a:rPr>
              <a:t>РЕАЛИЗАЦИЯ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00800" y="714182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36C09"/>
                </a:solidFill>
                <a:latin typeface="+mj-lt"/>
              </a:rPr>
              <a:t>ПЛАНЫ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0794" y="994929"/>
            <a:ext cx="578520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Открыта новая базовая кафедра по направлению аддитивного производства и лазерных технологий в АО «Композит»;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Открыт на базе ЦДО «ДТ «</a:t>
            </a:r>
            <a:r>
              <a:rPr lang="ru-RU" sz="1400" dirty="0" err="1">
                <a:solidFill>
                  <a:schemeClr val="accent1"/>
                </a:solidFill>
              </a:rPr>
              <a:t>Кванториум</a:t>
            </a:r>
            <a:r>
              <a:rPr lang="ru-RU" sz="1400" dirty="0">
                <a:solidFill>
                  <a:schemeClr val="accent1"/>
                </a:solidFill>
              </a:rPr>
              <a:t>» Научно-образовательный центр робототехнических комплексов и систем, осуществляется реализация прикладных практических проектов по робототехнике, проводятся занятия на всех уровнях;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Открыта кафедра прикладного программного обеспечения;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Открыт Центр аддитивного производства и лазерных технологий, оснащенный: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установкой прямого лазерного выращивания «ИЛИСТ-М»;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токарным станком с системой ЧПУ;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установкой послойного лазерного спекания 3DLAM;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BE" sz="1400" dirty="0">
                <a:solidFill>
                  <a:schemeClr val="accent1"/>
                </a:solidFill>
              </a:rPr>
              <a:t>3D-</a:t>
            </a:r>
            <a:r>
              <a:rPr lang="ru-RU" sz="1400" dirty="0">
                <a:solidFill>
                  <a:schemeClr val="accent1"/>
                </a:solidFill>
              </a:rPr>
              <a:t>принтером </a:t>
            </a:r>
            <a:r>
              <a:rPr lang="nl-BE" sz="1400" dirty="0" err="1">
                <a:solidFill>
                  <a:schemeClr val="accent1"/>
                </a:solidFill>
              </a:rPr>
              <a:t>Anisoprint</a:t>
            </a:r>
            <a:r>
              <a:rPr lang="nl-BE" sz="1400" dirty="0">
                <a:solidFill>
                  <a:schemeClr val="accent1"/>
                </a:solidFill>
              </a:rPr>
              <a:t> CFC</a:t>
            </a:r>
            <a:r>
              <a:rPr lang="ru-RU" sz="1400" dirty="0">
                <a:solidFill>
                  <a:schemeClr val="accent1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Доработан и готов к внедрению новый модуль онлайн обучения и тестирования обучающихся информационно-образовательной среды Университета;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Осуществлен необходимый, целесообразный и вполне достаточный переход на отечественное программное обеспечение и приложения с открытым кодом;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31474" y="994929"/>
            <a:ext cx="578520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Укрепление профессорско-преподавательского состава новыми высококвалифицированными преподавателями и специалистами-практиками для повышения качества изучения фундаментальных дисциплин и практикоориентированных технологий;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Модернизация учебных планов и образовательных программ с целью углубления уровня изучения фундаментальных дисциплин, обеспечения практической ориентации образовательного процесса и раннего погружения студентов в современную научную и прикладную практическую деятельность </a:t>
            </a:r>
            <a:r>
              <a:rPr lang="ru-RU" sz="1400" dirty="0" smtClean="0">
                <a:solidFill>
                  <a:schemeClr val="accent1"/>
                </a:solidFill>
              </a:rPr>
              <a:t>под руководством ведущих профильных специалистов;</a:t>
            </a: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Построение системы, обеспечивающей индивидуальный подход и внимание к склонным к науке и технологиям студентам;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Обеспечение полного научно-производственного цикла, включающего цифровое проектирование, математическое и физико-химическое моделирование, испытание и опытное наукоемкое производство изделий для авиационной, ракетно-космической и смежных областей;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Выполнение заказов для системообразующих предприятий отрасли;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Разработка долгосрочного плана ресурсного обеспечения образовательного процесса исходя из заданных приоритетов и реалий;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Плановое необходимое материально-техническое оснащение аудиторного и лабораторного фонда (компьютеризация, программное обеспечение, прочее);</a:t>
            </a:r>
          </a:p>
        </p:txBody>
      </p:sp>
      <p:sp>
        <p:nvSpPr>
          <p:cNvPr id="58" name="Выгнутая влево стрелка 1">
            <a:extLst>
              <a:ext uri="{FF2B5EF4-FFF2-40B4-BE49-F238E27FC236}">
                <a16:creationId xmlns:a16="http://schemas.microsoft.com/office/drawing/2014/main" id="{4678EBDE-91BD-2B50-4ACB-FCF8BE7B7BB5}"/>
              </a:ext>
            </a:extLst>
          </p:cNvPr>
          <p:cNvSpPr/>
          <p:nvPr/>
        </p:nvSpPr>
        <p:spPr>
          <a:xfrm>
            <a:off x="11665296" y="6309320"/>
            <a:ext cx="479376" cy="510008"/>
          </a:xfrm>
          <a:prstGeom prst="curvedRightArrow">
            <a:avLst/>
          </a:prstGeom>
          <a:solidFill>
            <a:srgbClr val="FBD5B5"/>
          </a:solidFill>
          <a:ln w="57150">
            <a:noFill/>
          </a:ln>
        </p:spPr>
        <p:txBody>
          <a:bodyPr anchor="ctr" anchorCtr="0"/>
          <a:lstStyle/>
          <a:p>
            <a:pPr algn="ctr"/>
            <a:endParaRPr lang="ru-RU" sz="2400" b="1">
              <a:solidFill>
                <a:srgbClr val="001B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68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BD5B5"/>
                </a:solidFill>
              </a:rPr>
              <a:t>Основные направления деятельности в 2022-2023 учебном году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6096000" y="839464"/>
            <a:ext cx="0" cy="6018536"/>
          </a:xfrm>
          <a:prstGeom prst="line">
            <a:avLst/>
          </a:prstGeom>
          <a:ln w="25400">
            <a:gradFill>
              <a:gsLst>
                <a:gs pos="0">
                  <a:schemeClr val="bg1"/>
                </a:gs>
                <a:gs pos="62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0120" y="714182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36C09"/>
                </a:solidFill>
                <a:latin typeface="+mj-lt"/>
              </a:rPr>
              <a:t>РЕАЛИЗАЦИЯ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00800" y="714182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36C09"/>
                </a:solidFill>
                <a:latin typeface="+mj-lt"/>
              </a:rPr>
              <a:t>ПЛАНЫ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0794" y="994929"/>
            <a:ext cx="578520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Прошли процедуру лицензирования следующие направления подготовки и специальности: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  <a:latin typeface="Calibri Light"/>
                <a:ea typeface="Calibri"/>
                <a:cs typeface="Times New Roman"/>
              </a:rPr>
              <a:t>09.03.04. Программная инженерия /</a:t>
            </a:r>
            <a:r>
              <a:rPr lang="ru-RU" sz="1400" dirty="0" err="1">
                <a:solidFill>
                  <a:schemeClr val="accent1"/>
                </a:solidFill>
                <a:latin typeface="Calibri Light"/>
                <a:ea typeface="Calibri"/>
                <a:cs typeface="Times New Roman"/>
              </a:rPr>
              <a:t>бакалавриат</a:t>
            </a:r>
            <a:r>
              <a:rPr lang="ru-RU" sz="1400" dirty="0">
                <a:solidFill>
                  <a:schemeClr val="accent1"/>
                </a:solidFill>
                <a:latin typeface="Calibri Light"/>
                <a:ea typeface="Calibri"/>
                <a:cs typeface="Times New Roman"/>
              </a:rPr>
              <a:t>/;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  <a:latin typeface="Calibri Light"/>
                <a:ea typeface="Calibri"/>
                <a:cs typeface="Times New Roman"/>
              </a:rPr>
              <a:t>09.02.07. Информационные системы и программирование /СПО/;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  <a:latin typeface="Calibri Light"/>
                <a:ea typeface="Calibri"/>
                <a:cs typeface="Times New Roman"/>
              </a:rPr>
              <a:t>18.02.13. Технология производства изделий из полимерных </a:t>
            </a:r>
            <a:r>
              <a:rPr lang="ru-RU" sz="1400" dirty="0">
                <a:solidFill>
                  <a:schemeClr val="accent1"/>
                </a:solidFill>
                <a:latin typeface="Calibri Light"/>
                <a:ea typeface="Calibri"/>
                <a:cs typeface="Times New Roman"/>
              </a:rPr>
              <a:t>композитов /СПО</a:t>
            </a:r>
            <a:r>
              <a:rPr lang="ru-RU" sz="1400" dirty="0" smtClean="0">
                <a:solidFill>
                  <a:schemeClr val="accent1"/>
                </a:solidFill>
                <a:latin typeface="Calibri Light"/>
                <a:ea typeface="Calibri"/>
                <a:cs typeface="Times New Roman"/>
              </a:rPr>
              <a:t>/.</a:t>
            </a: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/>
                </a:solidFill>
              </a:rPr>
              <a:t>Появилась </a:t>
            </a:r>
            <a:r>
              <a:rPr lang="ru-RU" sz="1400" dirty="0">
                <a:solidFill>
                  <a:schemeClr val="accent1"/>
                </a:solidFill>
              </a:rPr>
              <a:t>функция по формированию кадровой политики и управлению человеческими ресурсами. Успешно применяются новые для Университета механизмы поиска персонала через профильные Интернет-сервисы;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31474" y="994929"/>
            <a:ext cx="5785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Лицензирование направлений подготовки и специальностей: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  <a:latin typeface="Calibri Light"/>
                <a:ea typeface="Calibri"/>
                <a:cs typeface="Times New Roman"/>
              </a:rPr>
              <a:t>24.03.01. Ракетные комплексы и космонавтика /</a:t>
            </a:r>
            <a:r>
              <a:rPr lang="ru-RU" sz="1400" dirty="0" err="1">
                <a:solidFill>
                  <a:schemeClr val="accent1"/>
                </a:solidFill>
                <a:latin typeface="Calibri Light"/>
                <a:ea typeface="Calibri"/>
                <a:cs typeface="Times New Roman"/>
              </a:rPr>
              <a:t>бакалавриат</a:t>
            </a:r>
            <a:r>
              <a:rPr lang="ru-RU" sz="1400" dirty="0">
                <a:solidFill>
                  <a:schemeClr val="accent1"/>
                </a:solidFill>
                <a:latin typeface="Calibri Light"/>
                <a:ea typeface="Calibri"/>
                <a:cs typeface="Times New Roman"/>
              </a:rPr>
              <a:t>/;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27.03.01. Стандартизация и метрология /</a:t>
            </a:r>
            <a:r>
              <a:rPr lang="ru-RU" sz="1400" dirty="0" err="1">
                <a:solidFill>
                  <a:schemeClr val="accent1"/>
                </a:solidFill>
              </a:rPr>
              <a:t>бакалавриат</a:t>
            </a:r>
            <a:r>
              <a:rPr lang="ru-RU" sz="1400" dirty="0">
                <a:solidFill>
                  <a:schemeClr val="accent1"/>
                </a:solidFill>
              </a:rPr>
              <a:t>/;</a:t>
            </a:r>
            <a:endParaRPr lang="ru-RU" sz="1400" dirty="0">
              <a:solidFill>
                <a:schemeClr val="accent1"/>
              </a:solidFill>
              <a:latin typeface="Calibri Light"/>
              <a:ea typeface="Calibri"/>
              <a:cs typeface="Times New Roman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24.05.06. Системы управления летательными аппаратами /</a:t>
            </a:r>
            <a:r>
              <a:rPr lang="ru-RU" sz="1400" dirty="0" err="1">
                <a:solidFill>
                  <a:schemeClr val="accent1"/>
                </a:solidFill>
              </a:rPr>
              <a:t>специалитет</a:t>
            </a:r>
            <a:r>
              <a:rPr lang="ru-RU" sz="1400" dirty="0">
                <a:solidFill>
                  <a:schemeClr val="accent1"/>
                </a:solidFill>
              </a:rPr>
              <a:t>/;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38.04.05. Бизнес-информатика /магистратура/;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05.02.08. Эксплуатация беспилотных авиационных систем /СПО/;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15.02.09. Аддитивные технологии /СПО/;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18.01.01. Лаборант по физико-механическим испытаниям /СПО/;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27.02.02. Управление качеством продукции, процессов и услуг /СПО/;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29.01.04. Художник по костюму /СПО/;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29.01.08. Оператор швейного оборудования /СПО/;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40.02.04. Юриспруденция /СПО/;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42.02.01. Специалист по рекламе /СПО/;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44.02.06. Мастер производственного обучения (техник, технолог, конструктор-модельер, дизайнер и др.) /СПО/;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54.02.06. Учитель изобразительного искусства и черчения /СПО/.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Создание условий, стимулирующих сотрудников к построению профессиональной карьеры в Университете;</a:t>
            </a:r>
          </a:p>
        </p:txBody>
      </p:sp>
      <p:sp>
        <p:nvSpPr>
          <p:cNvPr id="58" name="Выгнутая влево стрелка 1">
            <a:extLst>
              <a:ext uri="{FF2B5EF4-FFF2-40B4-BE49-F238E27FC236}">
                <a16:creationId xmlns:a16="http://schemas.microsoft.com/office/drawing/2014/main" id="{4678EBDE-91BD-2B50-4ACB-FCF8BE7B7BB5}"/>
              </a:ext>
            </a:extLst>
          </p:cNvPr>
          <p:cNvSpPr/>
          <p:nvPr/>
        </p:nvSpPr>
        <p:spPr>
          <a:xfrm>
            <a:off x="11665296" y="6309320"/>
            <a:ext cx="479376" cy="510008"/>
          </a:xfrm>
          <a:prstGeom prst="curvedRightArrow">
            <a:avLst/>
          </a:prstGeom>
          <a:solidFill>
            <a:srgbClr val="FBD5B5"/>
          </a:solidFill>
          <a:ln w="57150">
            <a:noFill/>
          </a:ln>
        </p:spPr>
        <p:txBody>
          <a:bodyPr anchor="ctr" anchorCtr="0"/>
          <a:lstStyle/>
          <a:p>
            <a:pPr algn="ctr"/>
            <a:endParaRPr lang="ru-RU" sz="2400" b="1">
              <a:solidFill>
                <a:srgbClr val="001B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68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BD5B5"/>
                </a:solidFill>
              </a:rPr>
              <a:t>Основные направления деятельности в 2022-2023 учебном году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6096000" y="839464"/>
            <a:ext cx="0" cy="6018536"/>
          </a:xfrm>
          <a:prstGeom prst="line">
            <a:avLst/>
          </a:prstGeom>
          <a:ln w="25400">
            <a:gradFill>
              <a:gsLst>
                <a:gs pos="0">
                  <a:schemeClr val="bg1"/>
                </a:gs>
                <a:gs pos="62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0120" y="714182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36C09"/>
                </a:solidFill>
                <a:latin typeface="+mj-lt"/>
              </a:rPr>
              <a:t>РЕАЛИЗАЦИЯ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00800" y="714182"/>
            <a:ext cx="24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36C09"/>
                </a:solidFill>
                <a:latin typeface="+mj-lt"/>
              </a:rPr>
              <a:t>ПЛАНЫ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0794" y="994929"/>
            <a:ext cx="57852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Показатели мониторинга эффективности деятельности образовательных организация ВО в части международной деятельности выполняются в полном объеме;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Осуществлен серьезный прорыв в построении системы непрерывного образования Университета (8 студентов СПО поступили на ВО, работают в Научно-образовательном центре робототехнических комплексов и систем и ЦДО «ДТ «Кванториум». Внедрена система совместных проектных групп, состоящих из школьников, студентов СПО и ВО);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Расширяется спектр влияния Университета на </a:t>
            </a:r>
            <a:r>
              <a:rPr lang="ru-RU" sz="1400" dirty="0" err="1">
                <a:solidFill>
                  <a:schemeClr val="accent1"/>
                </a:solidFill>
              </a:rPr>
              <a:t>довузовском</a:t>
            </a:r>
            <a:r>
              <a:rPr lang="ru-RU" sz="1400" dirty="0">
                <a:solidFill>
                  <a:schemeClr val="accent1"/>
                </a:solidFill>
              </a:rPr>
              <a:t> уровне (региональный статус чемпионата «</a:t>
            </a:r>
            <a:r>
              <a:rPr lang="ru-RU" sz="1400" dirty="0" err="1">
                <a:solidFill>
                  <a:schemeClr val="accent1"/>
                </a:solidFill>
              </a:rPr>
              <a:t>Космороботс</a:t>
            </a:r>
            <a:r>
              <a:rPr lang="ru-RU" sz="1400" dirty="0">
                <a:solidFill>
                  <a:schemeClr val="accent1"/>
                </a:solidFill>
              </a:rPr>
              <a:t>», региональный координационный центр «</a:t>
            </a:r>
            <a:r>
              <a:rPr lang="ru-RU" sz="1400" dirty="0" err="1">
                <a:solidFill>
                  <a:schemeClr val="accent1"/>
                </a:solidFill>
              </a:rPr>
              <a:t>Юниорпрофи</a:t>
            </a:r>
            <a:r>
              <a:rPr lang="ru-RU" sz="1400" dirty="0">
                <a:solidFill>
                  <a:schemeClr val="accent1"/>
                </a:solidFill>
              </a:rPr>
              <a:t>»);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Запущен и реализуется проект «Университетские субботы»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При позиционировании Университета и осуществлении воспитательной работы делается особый упор на «связи </a:t>
            </a:r>
            <a:r>
              <a:rPr lang="ru-RU" sz="1400" dirty="0" err="1">
                <a:solidFill>
                  <a:schemeClr val="accent1"/>
                </a:solidFill>
              </a:rPr>
              <a:t>Уриверситета</a:t>
            </a:r>
            <a:r>
              <a:rPr lang="ru-RU" sz="1400" dirty="0">
                <a:solidFill>
                  <a:schemeClr val="accent1"/>
                </a:solidFill>
              </a:rPr>
              <a:t> с Космосом», </a:t>
            </a:r>
            <a:r>
              <a:rPr lang="ru-RU" sz="1400" dirty="0" err="1">
                <a:solidFill>
                  <a:schemeClr val="accent1"/>
                </a:solidFill>
              </a:rPr>
              <a:t>наукоградом</a:t>
            </a:r>
            <a:r>
              <a:rPr lang="ru-RU" sz="1400" dirty="0">
                <a:solidFill>
                  <a:schemeClr val="accent1"/>
                </a:solidFill>
              </a:rPr>
              <a:t> </a:t>
            </a:r>
            <a:r>
              <a:rPr lang="ru-RU" sz="1400" dirty="0" err="1">
                <a:solidFill>
                  <a:schemeClr val="accent1"/>
                </a:solidFill>
              </a:rPr>
              <a:t>Королевом</a:t>
            </a:r>
            <a:r>
              <a:rPr lang="ru-RU" sz="1400" dirty="0">
                <a:solidFill>
                  <a:schemeClr val="accent1"/>
                </a:solidFill>
              </a:rPr>
              <a:t> и ракетно-космической отраслью.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31474" y="994929"/>
            <a:ext cx="578520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Поиск новых партнеров за рубежом, в том числе, среди ВУЗов-членов ассоциаций </a:t>
            </a:r>
            <a:r>
              <a:rPr lang="en-US" sz="1400" dirty="0">
                <a:solidFill>
                  <a:schemeClr val="accent1"/>
                </a:solidFill>
              </a:rPr>
              <a:t>BRAIA</a:t>
            </a:r>
            <a:r>
              <a:rPr lang="ru-RU" sz="1400" dirty="0">
                <a:solidFill>
                  <a:schemeClr val="accent1"/>
                </a:solidFill>
              </a:rPr>
              <a:t> и </a:t>
            </a:r>
            <a:r>
              <a:rPr lang="en-US" sz="1400" dirty="0">
                <a:solidFill>
                  <a:schemeClr val="accent1"/>
                </a:solidFill>
              </a:rPr>
              <a:t>EEUA</a:t>
            </a:r>
            <a:r>
              <a:rPr lang="ru-RU" sz="1400" dirty="0">
                <a:solidFill>
                  <a:schemeClr val="accent1"/>
                </a:solidFill>
              </a:rPr>
              <a:t>, заключение договоров о сотрудничестве по профильным для Университета направлениям научной и образовательной деятельности, целенаправленная активность в странах Азиатско-Тихоокеанского региона, Ближнего Востока, странах БРИКС, особенно в Китае и Индии;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Внедрение механизмов привлечения студентов во внутренние ИТ-проекты;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Создание и внедрение среды для научного </a:t>
            </a:r>
            <a:r>
              <a:rPr lang="ru-RU" sz="1400" dirty="0" err="1">
                <a:solidFill>
                  <a:schemeClr val="accent1"/>
                </a:solidFill>
              </a:rPr>
              <a:t>краудсорсинга</a:t>
            </a:r>
            <a:r>
              <a:rPr lang="ru-RU" sz="1400" dirty="0">
                <a:solidFill>
                  <a:schemeClr val="accent1"/>
                </a:solidFill>
              </a:rPr>
              <a:t> на базе Университета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Разработка и реализация плана культивирования Российской науки, Космоса и космонавтики, а также повышения уровня общей культуры молодежи, при котором стремление хорошо учиться вызывает уважение;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Доработка подсистемы БРС информационно-образовательной среды Университета;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/>
                </a:solidFill>
              </a:rPr>
              <a:t>Улучшение позиций Университета в рейтингах.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е-бел-золотая тема">
  <a:themeElements>
    <a:clrScheme name="Другая 9">
      <a:dk1>
        <a:srgbClr val="D09C4E"/>
      </a:dk1>
      <a:lt1>
        <a:srgbClr val="1F477E"/>
      </a:lt1>
      <a:dk2>
        <a:srgbClr val="D09C4E"/>
      </a:dk2>
      <a:lt2>
        <a:srgbClr val="2A5FA8"/>
      </a:lt2>
      <a:accent1>
        <a:srgbClr val="FFFFFF"/>
      </a:accent1>
      <a:accent2>
        <a:srgbClr val="FAC08F"/>
      </a:accent2>
      <a:accent3>
        <a:srgbClr val="E36C09"/>
      </a:accent3>
      <a:accent4>
        <a:srgbClr val="F79646"/>
      </a:accent4>
      <a:accent5>
        <a:srgbClr val="FBD5B5"/>
      </a:accent5>
      <a:accent6>
        <a:srgbClr val="FDEADA"/>
      </a:accent6>
      <a:hlink>
        <a:srgbClr val="F58B30"/>
      </a:hlink>
      <a:folHlink>
        <a:srgbClr val="974806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12_TF34076243" id="{94C2722F-8848-4209-9C4C-09427914FB00}" vid="{8B6D946A-4E88-4114-B5AD-CF66231E8E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Сине-бел-золотая тема</Template>
  <TotalTime>0</TotalTime>
  <Words>2159</Words>
  <Application>Microsoft Office PowerPoint</Application>
  <PresentationFormat>Широкоэкранный</PresentationFormat>
  <Paragraphs>201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Times New Roman</vt:lpstr>
      <vt:lpstr>Wingdings</vt:lpstr>
      <vt:lpstr>Сине-бел-золотая тема</vt:lpstr>
      <vt:lpstr>Концепция развития Технологического университета  основные направления деятельности в 2022-2023 учебном году</vt:lpstr>
      <vt:lpstr>Проекты программы развития</vt:lpstr>
      <vt:lpstr>Проекты программы развития</vt:lpstr>
      <vt:lpstr>Проекты программы развития</vt:lpstr>
      <vt:lpstr>Проекты программы развития</vt:lpstr>
      <vt:lpstr>Проекты программы развития</vt:lpstr>
      <vt:lpstr>Основные направления деятельности в 2022-2023 учебном году</vt:lpstr>
      <vt:lpstr>Основные направления деятельности в 2022-2023 учебном году</vt:lpstr>
      <vt:lpstr>Основные направления деятельности в 2022-2023 учебном году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2022-04-05T10:14:26Z</dcterms:created>
  <dcterms:modified xsi:type="dcterms:W3CDTF">2022-11-29T06:11:43Z</dcterms:modified>
</cp:coreProperties>
</file>