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6" r:id="rId5"/>
    <p:sldId id="270" r:id="rId6"/>
    <p:sldId id="265" r:id="rId7"/>
    <p:sldId id="272" r:id="rId8"/>
    <p:sldId id="268" r:id="rId9"/>
    <p:sldId id="269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C4ADA8-4F23-4954-8CD1-0989D86775A1}">
          <p14:sldIdLst>
            <p14:sldId id="256"/>
            <p14:sldId id="257"/>
            <p14:sldId id="264"/>
            <p14:sldId id="266"/>
            <p14:sldId id="270"/>
            <p14:sldId id="265"/>
            <p14:sldId id="272"/>
            <p14:sldId id="268"/>
            <p14:sldId id="269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07EF-F944-4FAA-8505-BD1AC72BAA97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36405-D04D-4BD0-90FE-DAA210B92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2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588A13-294A-4DFC-8EA7-1481483F234A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5A3E6C-4744-4DC4-B2B3-F0347F5BDA3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72400" cy="2475706"/>
          </a:xfrm>
        </p:spPr>
        <p:txBody>
          <a:bodyPr>
            <a:normAutofit/>
          </a:bodyPr>
          <a:lstStyle/>
          <a:p>
            <a:r>
              <a:rPr lang="ru-RU" sz="3200" dirty="0"/>
              <a:t>ЛИЦЕНЗИРОВАНИЕ ПЕРСПЕКТИВНЫХ НАПРАВЛЕНИЙ ПОДГОТОВКИ ВЫСШЕГО И СРЕДНЕГО ПРОФЕССИОНАЛЬНОГО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877272"/>
            <a:ext cx="6400800" cy="504056"/>
          </a:xfrm>
        </p:spPr>
        <p:txBody>
          <a:bodyPr>
            <a:normAutofit/>
          </a:bodyPr>
          <a:lstStyle/>
          <a:p>
            <a:pPr algn="r"/>
            <a:r>
              <a:rPr lang="ru-RU" sz="3000" dirty="0">
                <a:ln w="50800"/>
                <a:solidFill>
                  <a:schemeClr val="tx1"/>
                </a:solidFill>
                <a:effectLst/>
              </a:rPr>
              <a:t>Ученый совет 25.10.2022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788400"/>
            <a:ext cx="5952327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ln w="50800"/>
              </a:rPr>
              <a:t>Проректор по УМР Н.В. Бабина</a:t>
            </a:r>
          </a:p>
          <a:p>
            <a:pPr lvl="0">
              <a:spcBef>
                <a:spcPct val="20000"/>
              </a:spcBef>
            </a:pPr>
            <a:r>
              <a:rPr lang="ru-RU" sz="2800" dirty="0">
                <a:ln w="50800"/>
              </a:rPr>
              <a:t>Директор ТТД Т.Е. Ковалева</a:t>
            </a:r>
          </a:p>
          <a:p>
            <a:pPr lvl="0">
              <a:spcBef>
                <a:spcPct val="20000"/>
              </a:spcBef>
            </a:pPr>
            <a:r>
              <a:rPr lang="ru-RU" sz="2800" dirty="0">
                <a:ln w="50800"/>
              </a:rPr>
              <a:t>Директор ККМТ Д.В. Сысоев</a:t>
            </a:r>
          </a:p>
        </p:txBody>
      </p:sp>
    </p:spTree>
    <p:extLst>
      <p:ext uri="{BB962C8B-B14F-4D97-AF65-F5344CB8AC3E}">
        <p14:creationId xmlns:p14="http://schemas.microsoft.com/office/powerpoint/2010/main" val="419865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23112" cy="1066130"/>
          </a:xfrm>
        </p:spPr>
        <p:txBody>
          <a:bodyPr>
            <a:normAutofit/>
          </a:bodyPr>
          <a:lstStyle/>
          <a:p>
            <a:r>
              <a:rPr lang="ru-RU" sz="3200" dirty="0"/>
              <a:t>Проект решения Ученого совета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776864" cy="36724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/>
              <a:t>Вопрос</a:t>
            </a:r>
            <a:r>
              <a:rPr lang="ru-RU" sz="2400" dirty="0"/>
              <a:t> «Лицензирование перспективных направлений подготовки высшего и среднего профессионального образования»</a:t>
            </a:r>
          </a:p>
          <a:p>
            <a:pPr marL="0" indent="0">
              <a:buNone/>
            </a:pPr>
            <a:r>
              <a:rPr lang="ru-RU" sz="2400" dirty="0"/>
              <a:t>ПОСТАНОВИЛИ</a:t>
            </a:r>
          </a:p>
          <a:p>
            <a:r>
              <a:rPr lang="ru-RU" sz="2400" dirty="0"/>
              <a:t>Разработать и утвердить план подготовки к лицензированию новых направлений подготовки ВО и СПО.</a:t>
            </a:r>
          </a:p>
          <a:p>
            <a:pPr marL="0" indent="0">
              <a:buNone/>
            </a:pPr>
            <a:r>
              <a:rPr lang="ru-RU" sz="2400" i="1" dirty="0"/>
              <a:t>Отв. Бабина Н.В., Ковалева Т.Е., Сысоев Д.В., Бобкова Н.Ю.</a:t>
            </a:r>
          </a:p>
          <a:p>
            <a:pPr marL="0" indent="0">
              <a:buNone/>
            </a:pPr>
            <a:r>
              <a:rPr lang="ru-RU" sz="2400" i="1" dirty="0"/>
              <a:t>Срок 01.02.2023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1346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Ориентиры актуализации направлений подготовки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7560840" cy="45734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 Оптимизация количества направлений подготовки, профилей, специальностей с учетом их востребованности, актуальности и кадровой обеспеченности</a:t>
            </a:r>
            <a:endParaRPr lang="ru-RU" dirty="0">
              <a:effectLst/>
            </a:endParaRPr>
          </a:p>
          <a:p>
            <a:r>
              <a:rPr lang="ru-RU" i="1" dirty="0"/>
              <a:t>Предотвращение внутренней конкуренции</a:t>
            </a:r>
            <a:endParaRPr lang="ru-RU" dirty="0">
              <a:effectLst/>
            </a:endParaRPr>
          </a:p>
          <a:p>
            <a:pPr lvl="0" fontAlgn="base"/>
            <a:r>
              <a:rPr lang="ru-RU" dirty="0"/>
              <a:t>Учет политических и стратегических рисков</a:t>
            </a:r>
          </a:p>
          <a:p>
            <a:pPr lvl="0" fontAlgn="base"/>
            <a:r>
              <a:rPr lang="ru-RU" i="1" dirty="0"/>
              <a:t>Усиление технической и технологической профилизации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411244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872"/>
            <a:ext cx="7776864" cy="1695936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Лицензирование направлений подготовки по уровням образования 2021/22 год</a:t>
            </a:r>
            <a:br>
              <a:rPr lang="ru-RU" sz="3200" dirty="0"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Регистрационный номер лицензии № Л035-00115-50/00096775 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967630"/>
              </p:ext>
            </p:extLst>
          </p:nvPr>
        </p:nvGraphicFramePr>
        <p:xfrm>
          <a:off x="1115616" y="1772816"/>
          <a:ext cx="7704856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926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6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68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4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Направление подготовки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Уровень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Дата внесения изменения в реестр лицензий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orbel"/>
                          <a:ea typeface="Calibri"/>
                          <a:cs typeface="Times New Roman"/>
                        </a:rPr>
                        <a:t>Наименование документа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09.03.04 Программная инженерия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Высшее образование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бакалавриат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22.07.2022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№ 06-3323-2205/з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Уведомление о внесении изменений в реестр лицензий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orbel"/>
                          <a:ea typeface="Calibri"/>
                          <a:cs typeface="Times New Roman"/>
                        </a:rPr>
                        <a:t>09.02.07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orbel"/>
                          <a:ea typeface="Calibri"/>
                          <a:cs typeface="Times New Roman"/>
                        </a:rPr>
                        <a:t>Информационные системы и программирование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orbel"/>
                          <a:ea typeface="Calibri"/>
                          <a:cs typeface="Times New Roman"/>
                        </a:rPr>
                        <a:t>Среднее профессиональное образование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15.04.2021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 №06-0220-188/з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Уведомление о внесении изменений в реестр лицензий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5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18.02.13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Технология производства изделий из полимерных композитов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Среднее профессиональное образование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31.05.2022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№06-1051-1574/з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Уведомление о внесении изменений в реестр лицензий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62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16824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Предлагаемые для лицензирования новые направления подготовки высшего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850"/>
              </p:ext>
            </p:extLst>
          </p:nvPr>
        </p:nvGraphicFramePr>
        <p:xfrm>
          <a:off x="1259632" y="1268760"/>
          <a:ext cx="7704856" cy="5326350"/>
        </p:xfrm>
        <a:graphic>
          <a:graphicData uri="http://schemas.openxmlformats.org/drawingml/2006/table">
            <a:tbl>
              <a:tblPr firstRow="1" firstCol="1" bandRow="1"/>
              <a:tblGrid>
                <a:gridCol w="17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7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Направление подготовки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риски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«Ракетные комплексы и космонавтика»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24.03.01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бакалавриат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Имеется МТО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Учебный план в большей степени обеспечен методически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Дефицит ППС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Получение федеральных бюджетных мест при содействии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Роскосмоса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1.02.2023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«Системы управления летательными аппаратами»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24.05.06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специалитет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Имеется МТО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Учебный план в большей степени обеспечен методически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Дефицит ППС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Получение федеральных бюджетных мест при содействии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Роскосмоса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1.02.2023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 «Бизнес-информатика» (38.04.05)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Магистратура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Преемственность бакалавриата и магистратуры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Запрос от работодателей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Отсутствие бюджетных мест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обеспечение контингента для набора в аспирантуру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1.02.2023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«Стандартизация и метрология»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27.03.01  бакалавриат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Гарантированное трудоустройство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Недостаток МТО (около 3 млн. рублей)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Создание базовой кафедры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1.02.2023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0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15877"/>
            <a:ext cx="7200800" cy="5833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17 мая 2022 г. N 336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ПЕРЕЧНЕЙ ПРОФЕССИЙ И СПЕЦИАЛЬНОСТЕЙ СРЕДНЕГО ПРОФЕССИОНАЛЬНОГО ОБРАЗОВАНИЯ И УСТАНОВЛЕНИИ СООТВЕТСТВИЯ ОТДЕЛЬНЫХ ПРОФЕССИЙ И СПЕЦИАЛЬНОСТЕЙ СРЕДНЕГО ПРОФЕССИОНАЛЬНОГО ОБРАЗОВАНИЯ, УКАЗАННЫХ В ЭТИХ ПЕРЕЧНЯХ, ПРОФЕССИЯМ И СПЕЦИАЛЬНОСТЯМ СРЕДНЕГО ПРОФЕССИОНАЛЬНОГО ОБРАЗОВАНИЯ, ПЕРЕЧНИ КОТОРЫХ УТВЕРЖДЕНЫ ПРИКАЗОМ МИНИСТЕРСТВА ОБРАЗОВАНИЯ И НАУКИ РОССИЙСКОЙ ФЕДЕРАЦИИ ОТ 29 ОКТЯБРЯ 2013 Г. N 1199 "ОБ УТВЕРЖДЕНИИ ПЕРЕЧНЕЙ ПРОФЕССИЙ И СПЕЦИАЛЬНОСТЕЙ СРЕДНЕГО ПРОФЕССИОНАЛЬНОГО ОБРАЗОВАНИЯ"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9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16824" cy="1080120"/>
          </a:xfrm>
        </p:spPr>
        <p:txBody>
          <a:bodyPr>
            <a:noAutofit/>
          </a:bodyPr>
          <a:lstStyle/>
          <a:p>
            <a:r>
              <a:rPr lang="ru-RU" sz="3200" dirty="0"/>
              <a:t>Направления подготовки среднего профессионального образования в ТТД (профессии)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796765"/>
              </p:ext>
            </p:extLst>
          </p:nvPr>
        </p:nvGraphicFramePr>
        <p:xfrm>
          <a:off x="1043608" y="1844822"/>
          <a:ext cx="7776865" cy="4593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8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1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6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21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53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18.00.00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ХИМИЧЕСКИЕ ТЕХНОЛОГИИ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Кадры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База практики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сроки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3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18.01.01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Лаборант по физико-механическим испытаниям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Лаборант по физико-механическим испытаниям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</a:rPr>
                        <a:t>+/-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01.03.23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29.00.00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ТЕХНОЛОГИИ ЛЕГКОЙ ПРОМЫШЛЕННОСТИ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29.01.04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Художник по костюму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Художник по костюму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01.03.23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29.01.08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Оператор швейного оборудования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швея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01.03.23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81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41763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Направления подготовки среднего профессионального образования в ТТД (специальности)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025743"/>
              </p:ext>
            </p:extLst>
          </p:nvPr>
        </p:nvGraphicFramePr>
        <p:xfrm>
          <a:off x="323527" y="1417639"/>
          <a:ext cx="8610161" cy="5348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7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9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73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42.00.00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СРЕДСТВА МАССОВОЙ ИНФОРМАЦИИ И ИНФОРМАЦИОННО-БИБЛИОТЕЧНОЕ ДЕЛО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Кадры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База практики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сроки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42.02.01 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Реклама 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Специалист по рекламе 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01.03.23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44.00.00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ОБРАЗОВАНИЕ И ПЕДАГОГИЧЕСКИЕ НАУКИ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47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44.02.06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Профессиональное обучение (по отраслям)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 производственного обучения (техник, технолог, конструктор-модельер, дизайнер и др.)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01.03.23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3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54.00.00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ИЗОБРАЗИТЕЛЬНОЕ И ПРИКЛАДНЫЕ ВИДЫ ИСКУССТВ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54.02.06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Изобразительное искусство и черчение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Учитель изобразительного искусства и черчения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01.03.23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26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16824" cy="1080120"/>
          </a:xfrm>
        </p:spPr>
        <p:txBody>
          <a:bodyPr>
            <a:noAutofit/>
          </a:bodyPr>
          <a:lstStyle/>
          <a:p>
            <a:r>
              <a:rPr lang="ru-RU" sz="3200" dirty="0"/>
              <a:t>Направления подготовки среднего профессионального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048587"/>
              </p:ext>
            </p:extLst>
          </p:nvPr>
        </p:nvGraphicFramePr>
        <p:xfrm>
          <a:off x="1259632" y="1268760"/>
          <a:ext cx="7769888" cy="3299565"/>
        </p:xfrm>
        <a:graphic>
          <a:graphicData uri="http://schemas.openxmlformats.org/drawingml/2006/table">
            <a:tbl>
              <a:tblPr firstRow="1" firstCol="1" bandRow="1"/>
              <a:tblGrid>
                <a:gridCol w="17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Направление </a:t>
                      </a:r>
                      <a:r>
                        <a:rPr lang="ru-RU" sz="1200" b="1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подготовки</a:t>
                      </a: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05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риски</a:t>
                      </a:r>
                      <a:endParaRPr lang="ru-RU" sz="105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15.02.09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Аддитивные технологии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Имеется Центр аддитивных технологий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1.02.2023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27.02.02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качеством продукции, процессов и услуг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Реализуется программа ВО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Сотрудничество с предприятиями по  мат. базе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1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1.02.2023</a:t>
                      </a:r>
                      <a:endParaRPr lang="ru-RU" sz="11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49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16824" cy="1080120"/>
          </a:xfrm>
        </p:spPr>
        <p:txBody>
          <a:bodyPr>
            <a:noAutofit/>
          </a:bodyPr>
          <a:lstStyle/>
          <a:p>
            <a:r>
              <a:rPr lang="ru-RU" sz="3200" dirty="0"/>
              <a:t>Направления подготовки среднего профессионального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122569"/>
              </p:ext>
            </p:extLst>
          </p:nvPr>
        </p:nvGraphicFramePr>
        <p:xfrm>
          <a:off x="1259632" y="1268760"/>
          <a:ext cx="7769888" cy="3220402"/>
        </p:xfrm>
        <a:graphic>
          <a:graphicData uri="http://schemas.openxmlformats.org/drawingml/2006/table">
            <a:tbl>
              <a:tblPr firstRow="1" firstCol="1" bandRow="1"/>
              <a:tblGrid>
                <a:gridCol w="17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3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Направление </a:t>
                      </a:r>
                      <a:r>
                        <a:rPr lang="ru-RU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подготовки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риски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40.02.04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Юриспруденция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Имеется МТО, ППС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Увеличение внебюджетного набора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1.02.2023</a:t>
                      </a: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1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25.02.08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Эксплуатация беспилотных авиационных систем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Сотрудничество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спредприятиями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Минобороны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Сложное МТО</a:t>
                      </a: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Перспективное направление, востребованность выпускников</a:t>
                      </a:r>
                      <a:endParaRPr lang="ru-RU" sz="80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Не получение федеральных бюджетных мест</a:t>
                      </a: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1.02.2023</a:t>
                      </a:r>
                      <a:endParaRPr lang="ru-RU" sz="1050" dirty="0"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560" marR="4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0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762</TotalTime>
  <Words>543</Words>
  <Application>Microsoft Office PowerPoint</Application>
  <PresentationFormat>Экран (4:3)</PresentationFormat>
  <Paragraphs>173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Corbel</vt:lpstr>
      <vt:lpstr>Gill Sans MT</vt:lpstr>
      <vt:lpstr>Times New Roman</vt:lpstr>
      <vt:lpstr>Verdana</vt:lpstr>
      <vt:lpstr>Wingdings 2</vt:lpstr>
      <vt:lpstr>Солнцестояние</vt:lpstr>
      <vt:lpstr>ЛИЦЕНЗИРОВАНИЕ ПЕРСПЕКТИВНЫХ НАПРАВЛЕНИЙ ПОДГОТОВКИ ВЫСШЕГО И СРЕДНЕГО ПРОФЕССИОНАЛЬНОГО ОБРАЗОВАНИЯ</vt:lpstr>
      <vt:lpstr>Ориентиры актуализации направлений подготовки</vt:lpstr>
      <vt:lpstr>Лицензирование направлений подготовки по уровням образования 2021/22 год Регистрационный номер лицензии № Л035-00115-50/00096775  </vt:lpstr>
      <vt:lpstr>Предлагаемые для лицензирования новые направления подготовки высшего образования</vt:lpstr>
      <vt:lpstr>Презентация PowerPoint</vt:lpstr>
      <vt:lpstr>Направления подготовки среднего профессионального образования в ТТД (профессии)</vt:lpstr>
      <vt:lpstr>Направления подготовки среднего профессионального образования в ТТД (специальности)</vt:lpstr>
      <vt:lpstr>Направления подготовки среднего профессионального образования</vt:lpstr>
      <vt:lpstr>Направления подготовки среднего профессионального образования</vt:lpstr>
      <vt:lpstr>Проект решения Ученого совета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подход к обеспечению качества учебного процесса в университете</dc:title>
  <dc:creator>Тришкина Татьяна Васильевна</dc:creator>
  <cp:lastModifiedBy>Бабина Наталья Владимировна</cp:lastModifiedBy>
  <cp:revision>40</cp:revision>
  <dcterms:created xsi:type="dcterms:W3CDTF">2022-10-21T08:55:06Z</dcterms:created>
  <dcterms:modified xsi:type="dcterms:W3CDTF">2022-10-25T07:15:56Z</dcterms:modified>
</cp:coreProperties>
</file>